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1" r:id="rId1"/>
  </p:sldMasterIdLst>
  <p:notesMasterIdLst>
    <p:notesMasterId r:id="rId38"/>
  </p:notesMasterIdLst>
  <p:sldIdLst>
    <p:sldId id="858" r:id="rId2"/>
    <p:sldId id="1172" r:id="rId3"/>
    <p:sldId id="615" r:id="rId4"/>
    <p:sldId id="1139" r:id="rId5"/>
    <p:sldId id="1104" r:id="rId6"/>
    <p:sldId id="1105" r:id="rId7"/>
    <p:sldId id="1107" r:id="rId8"/>
    <p:sldId id="1108" r:id="rId9"/>
    <p:sldId id="1121" r:id="rId10"/>
    <p:sldId id="1122" r:id="rId11"/>
    <p:sldId id="1123" r:id="rId12"/>
    <p:sldId id="1125" r:id="rId13"/>
    <p:sldId id="1159" r:id="rId14"/>
    <p:sldId id="1259" r:id="rId15"/>
    <p:sldId id="1261" r:id="rId16"/>
    <p:sldId id="1179" r:id="rId17"/>
    <p:sldId id="1180" r:id="rId18"/>
    <p:sldId id="1192" r:id="rId19"/>
    <p:sldId id="1177" r:id="rId20"/>
    <p:sldId id="1263" r:id="rId21"/>
    <p:sldId id="1264" r:id="rId22"/>
    <p:sldId id="1265" r:id="rId23"/>
    <p:sldId id="1245" r:id="rId24"/>
    <p:sldId id="1246" r:id="rId25"/>
    <p:sldId id="1144" r:id="rId26"/>
    <p:sldId id="1153" r:id="rId27"/>
    <p:sldId id="1154" r:id="rId28"/>
    <p:sldId id="1156" r:id="rId29"/>
    <p:sldId id="1140" r:id="rId30"/>
    <p:sldId id="1269" r:id="rId31"/>
    <p:sldId id="1274" r:id="rId32"/>
    <p:sldId id="1275" r:id="rId33"/>
    <p:sldId id="1273" r:id="rId34"/>
    <p:sldId id="1277" r:id="rId35"/>
    <p:sldId id="1276" r:id="rId36"/>
    <p:sldId id="1270"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319">
          <p15:clr>
            <a:srgbClr val="A4A3A4"/>
          </p15:clr>
        </p15:guide>
        <p15:guide id="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4BFDFF"/>
    <a:srgbClr val="960806"/>
    <a:srgbClr val="1F9AFF"/>
    <a:srgbClr val="00D400"/>
    <a:srgbClr val="8522FF"/>
    <a:srgbClr val="6C1EFF"/>
    <a:srgbClr val="F46AFF"/>
    <a:srgbClr val="FFA21E"/>
    <a:srgbClr val="51FF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75472" autoAdjust="0"/>
  </p:normalViewPr>
  <p:slideViewPr>
    <p:cSldViewPr snapToGrid="0">
      <p:cViewPr varScale="1">
        <p:scale>
          <a:sx n="131" d="100"/>
          <a:sy n="131" d="100"/>
        </p:scale>
        <p:origin x="616" y="184"/>
      </p:cViewPr>
      <p:guideLst>
        <p:guide orient="horz" pos="4319"/>
        <p:guide/>
      </p:guideLst>
    </p:cSldViewPr>
  </p:slideViewPr>
  <p:outlineViewPr>
    <p:cViewPr>
      <p:scale>
        <a:sx n="33" d="100"/>
        <a:sy n="33" d="100"/>
      </p:scale>
      <p:origin x="0" y="136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8" d="100"/>
          <a:sy n="88" d="100"/>
        </p:scale>
        <p:origin x="-223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7012BA72-E3F0-400F-8B57-CB89C9A1D1A9}" type="datetimeFigureOut">
              <a:rPr lang="en-US"/>
              <a:pPr>
                <a:defRPr/>
              </a:pPr>
              <a:t>6/24/21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625C73F5-DF92-498A-88F9-8B75FD74A5B0}" type="slidenum">
              <a:rPr lang="en-US"/>
              <a:pPr>
                <a:defRPr/>
              </a:pPr>
              <a:t>‹#›</a:t>
            </a:fld>
            <a:endParaRPr lang="en-US"/>
          </a:p>
        </p:txBody>
      </p:sp>
    </p:spTree>
    <p:extLst>
      <p:ext uri="{BB962C8B-B14F-4D97-AF65-F5344CB8AC3E}">
        <p14:creationId xmlns:p14="http://schemas.microsoft.com/office/powerpoint/2010/main" val="29640560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At</a:t>
            </a:r>
            <a:r>
              <a:rPr lang="en-US" baseline="0" dirty="0"/>
              <a:t> the end of this talk I hope you will be convinced that population history is not just interesting in its own right.</a:t>
            </a:r>
          </a:p>
          <a:p>
            <a:endParaRPr lang="en-US" baseline="0" dirty="0"/>
          </a:p>
          <a:p>
            <a:r>
              <a:rPr lang="en-US" baseline="0" dirty="0"/>
              <a:t>The goal of this talk is to convince you that the historical perspective provides insights about biology that are profoundly important and are difficult to obtain with other approaches.</a:t>
            </a:r>
            <a:endParaRPr lang="en-US" dirty="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9324A1-EED5-47DE-8322-7790EEFD6748}"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632861-2897-4A9A-9E5B-56A4C8ABD1C2}" type="slidenum">
              <a:rPr lang="en-US"/>
              <a:pPr/>
              <a:t>15</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4400" y="4343400"/>
            <a:ext cx="5029200" cy="4114800"/>
          </a:xfrm>
        </p:spPr>
        <p:txBody>
          <a:bodyPr/>
          <a:lstStyle/>
          <a:p>
            <a:r>
              <a:rPr lang="en-US" dirty="0"/>
              <a:t>In ancient DNA studies before</a:t>
            </a:r>
            <a:r>
              <a:rPr lang="en-US" baseline="0" dirty="0"/>
              <a:t> 2015, we and others showed that prior to ~5,000 years ago there were just two primary ancestral populations in Europe: the hunter-gatherers and the farmers.</a:t>
            </a:r>
          </a:p>
          <a:p>
            <a:endParaRPr lang="en-US" baseline="0" dirty="0"/>
          </a:p>
          <a:p>
            <a:r>
              <a:rPr lang="en-US" baseline="0" dirty="0"/>
              <a:t>But today, thee was a third ancestral population.</a:t>
            </a:r>
          </a:p>
          <a:p>
            <a:endParaRPr lang="en-US" baseline="0" dirty="0"/>
          </a:p>
          <a:p>
            <a:r>
              <a:rPr lang="en-US" baseline="0" dirty="0"/>
              <a:t>When between these times did it arrive and in association with what archaeological cultures?</a:t>
            </a:r>
            <a:endParaRPr lang="en-US" dirty="0"/>
          </a:p>
        </p:txBody>
      </p:sp>
    </p:spTree>
    <p:extLst>
      <p:ext uri="{BB962C8B-B14F-4D97-AF65-F5344CB8AC3E}">
        <p14:creationId xmlns:p14="http://schemas.microsoft.com/office/powerpoint/2010/main" val="1630636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In a series of papers beginning in 2015, we showed how Europe’s ancestry transformed through movements and mixtures of people.</a:t>
            </a:r>
          </a:p>
          <a:p>
            <a:endParaRPr lang="en-US" baseline="0" dirty="0"/>
          </a:p>
          <a:p>
            <a:r>
              <a:rPr lang="en-US" baseline="0" dirty="0"/>
              <a:t>The first image shows an analysis of ~1,000 people from West Eurasia and ~600,000 positions in the genome; each dot in the plot is one of those people. Think of it as a grid of 600,000 rows and 1,000 columns</a:t>
            </a:r>
            <a:r>
              <a:rPr lang="mr-IN" baseline="0" dirty="0"/>
              <a:t>…</a:t>
            </a:r>
            <a:r>
              <a:rPr lang="en-US" baseline="0" dirty="0"/>
              <a:t> West Eurasians form two parallel lines. </a:t>
            </a:r>
          </a:p>
          <a:p>
            <a:endParaRPr lang="en-US" baseline="0" dirty="0"/>
          </a:p>
          <a:p>
            <a:r>
              <a:rPr lang="en-US" baseline="0" dirty="0"/>
              <a:t>The second image grays out these points, and we can now plot the positions of the ancients using the fact that the positions on the x-axis and y-axis are combinations of SNP values.</a:t>
            </a:r>
          </a:p>
          <a:p>
            <a:endParaRPr lang="en-US" baseline="0" dirty="0"/>
          </a:p>
          <a:p>
            <a:r>
              <a:rPr lang="en-US" baseline="0" dirty="0"/>
              <a:t>The third image shows the hunter-gatherers who fall beyond European sin the direction of European differentiation from the Near East.</a:t>
            </a:r>
          </a:p>
          <a:p>
            <a:endParaRPr lang="en-US" baseline="0" dirty="0"/>
          </a:p>
          <a:p>
            <a:r>
              <a:rPr lang="en-US" baseline="0" dirty="0"/>
              <a:t>The fourth image shows the farmers.</a:t>
            </a:r>
          </a:p>
          <a:p>
            <a:endParaRPr lang="en-US" baseline="0" dirty="0"/>
          </a:p>
          <a:p>
            <a:r>
              <a:rPr lang="en-US" baseline="0" dirty="0"/>
              <a:t>The fifth images shows the pastoralists of the Steppe (who carry Ancient North Eurasian ancestry), but present-day European mixed populations still haven’t  formed.</a:t>
            </a:r>
          </a:p>
          <a:p>
            <a:endParaRPr lang="en-US" baseline="0" dirty="0"/>
          </a:p>
          <a:p>
            <a:r>
              <a:rPr lang="en-US" baseline="0" dirty="0"/>
              <a:t>The sixth image shows Europeans after 5,000 years ago.</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DEA72990-3E11-4B75-BCF1-08BC135875D0}" type="slidenum">
              <a:rPr lang="en-US" smtClean="0"/>
              <a:t>16</a:t>
            </a:fld>
            <a:endParaRPr lang="en-US"/>
          </a:p>
        </p:txBody>
      </p:sp>
    </p:spTree>
    <p:extLst>
      <p:ext uri="{BB962C8B-B14F-4D97-AF65-F5344CB8AC3E}">
        <p14:creationId xmlns:p14="http://schemas.microsoft.com/office/powerpoint/2010/main" val="446191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632861-2897-4A9A-9E5B-56A4C8ABD1C2}" type="slidenum">
              <a:rPr lang="en-US"/>
              <a:pPr/>
              <a:t>17</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4400" y="4343400"/>
            <a:ext cx="5029200" cy="4114800"/>
          </a:xfrm>
        </p:spPr>
        <p:txBody>
          <a:bodyPr/>
          <a:lstStyle/>
          <a:p>
            <a:r>
              <a:rPr lang="en-US" dirty="0"/>
              <a:t>Done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632861-2897-4A9A-9E5B-56A4C8ABD1C2}" type="slidenum">
              <a:rPr lang="en-US"/>
              <a:pPr/>
              <a:t>18</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4400" y="4343400"/>
            <a:ext cx="5029200" cy="4114800"/>
          </a:xfrm>
        </p:spPr>
        <p:txBody>
          <a:bodyPr/>
          <a:lstStyle/>
          <a:p>
            <a:r>
              <a:rPr lang="en-US" dirty="0"/>
              <a:t>Here’s how Yamnaya ancestry spread in Britain</a:t>
            </a:r>
          </a:p>
          <a:p>
            <a:endParaRPr lang="en-US" dirty="0"/>
          </a:p>
          <a:p>
            <a:pPr marL="171450" indent="-171450">
              <a:buFontTx/>
              <a:buChar char="-"/>
            </a:pPr>
            <a:r>
              <a:rPr lang="en-US" dirty="0"/>
              <a:t>First</a:t>
            </a:r>
            <a:r>
              <a:rPr lang="en-US" baseline="0" dirty="0"/>
              <a:t> in Britain there was a ~90% replacement</a:t>
            </a:r>
          </a:p>
          <a:p>
            <a:pPr marL="171450" indent="-171450">
              <a:buFontTx/>
              <a:buChar char="-"/>
            </a:pPr>
            <a:endParaRPr lang="en-US" baseline="0" dirty="0"/>
          </a:p>
          <a:p>
            <a:pPr marL="0" indent="0">
              <a:buFontTx/>
              <a:buNone/>
            </a:pPr>
            <a:r>
              <a:rPr lang="en-US" baseline="0" dirty="0"/>
              <a:t>-   In Iberia there was a more modest ~40% replacement. But extraordinarily, there was a ~100% Y chromosome replacement, showing that incoming males had preferential access to local females.</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632861-2897-4A9A-9E5B-56A4C8ABD1C2}" type="slidenum">
              <a:rPr lang="en-US"/>
              <a:pPr/>
              <a:t>19</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4400" y="4343400"/>
            <a:ext cx="5029200" cy="4114800"/>
          </a:xfrm>
        </p:spPr>
        <p:txBody>
          <a:bodyPr/>
          <a:lstStyle/>
          <a:p>
            <a:r>
              <a:rPr lang="en-US" dirty="0"/>
              <a:t>In ancient DNA studies before</a:t>
            </a:r>
            <a:r>
              <a:rPr lang="en-US" baseline="0" dirty="0"/>
              <a:t> 2015, we and others showed that prior to ~5,000 years ago there were just two primary ancestral populations in Europe: the hunter-gatherers and the farmers.</a:t>
            </a:r>
          </a:p>
          <a:p>
            <a:endParaRPr lang="en-US" baseline="0" dirty="0"/>
          </a:p>
          <a:p>
            <a:r>
              <a:rPr lang="en-US" baseline="0" dirty="0"/>
              <a:t>But today, thee was a third ancestral population.</a:t>
            </a:r>
          </a:p>
          <a:p>
            <a:endParaRPr lang="en-US" baseline="0" dirty="0"/>
          </a:p>
          <a:p>
            <a:r>
              <a:rPr lang="en-US" baseline="0" dirty="0"/>
              <a:t>When between these times did it arrive and in association with what archaeological cultures?</a:t>
            </a:r>
            <a:endParaRPr lang="en-US" dirty="0"/>
          </a:p>
        </p:txBody>
      </p:sp>
    </p:spTree>
    <p:extLst>
      <p:ext uri="{BB962C8B-B14F-4D97-AF65-F5344CB8AC3E}">
        <p14:creationId xmlns:p14="http://schemas.microsoft.com/office/powerpoint/2010/main" val="3794035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In a series of papers beginning in 2015, we showed how Europe’s ancestry transformed through movements and mixtures of people.</a:t>
            </a:r>
          </a:p>
          <a:p>
            <a:endParaRPr lang="en-US" baseline="0" dirty="0"/>
          </a:p>
          <a:p>
            <a:r>
              <a:rPr lang="en-US" baseline="0" dirty="0"/>
              <a:t>The first image shows an analysis of ~1,000 people from West Eurasia and ~600,000 positions in the genome; each dot in the plot is one of those people. Think of it as a grid of 600,000 rows and 1,000 columns</a:t>
            </a:r>
            <a:r>
              <a:rPr lang="mr-IN" baseline="0" dirty="0"/>
              <a:t>…</a:t>
            </a:r>
            <a:r>
              <a:rPr lang="en-US" baseline="0" dirty="0"/>
              <a:t> West Eurasians form two parallel lines. </a:t>
            </a:r>
          </a:p>
          <a:p>
            <a:endParaRPr lang="en-US" baseline="0" dirty="0"/>
          </a:p>
          <a:p>
            <a:r>
              <a:rPr lang="en-US" baseline="0" dirty="0"/>
              <a:t>The second image grays out these points, and we can now plot the positions of the ancients using the fact that the positions on the x-axis and y-axis are combinations of SNP values.</a:t>
            </a:r>
          </a:p>
          <a:p>
            <a:endParaRPr lang="en-US" baseline="0" dirty="0"/>
          </a:p>
          <a:p>
            <a:r>
              <a:rPr lang="en-US" baseline="0" dirty="0"/>
              <a:t>The third image shows the hunter-gatherers who fall beyond European sin the direction of European differentiation from the Near East.</a:t>
            </a:r>
          </a:p>
          <a:p>
            <a:endParaRPr lang="en-US" baseline="0" dirty="0"/>
          </a:p>
          <a:p>
            <a:r>
              <a:rPr lang="en-US" baseline="0" dirty="0"/>
              <a:t>The fourth image shows the farmers.</a:t>
            </a:r>
          </a:p>
          <a:p>
            <a:endParaRPr lang="en-US" baseline="0" dirty="0"/>
          </a:p>
          <a:p>
            <a:r>
              <a:rPr lang="en-US" baseline="0" dirty="0"/>
              <a:t>The fifth images shows the pastoralists of the Steppe (who carry Ancient North Eurasian ancestry), but present-day European mixed populations still haven’t  formed.</a:t>
            </a:r>
          </a:p>
          <a:p>
            <a:endParaRPr lang="en-US" baseline="0" dirty="0"/>
          </a:p>
          <a:p>
            <a:r>
              <a:rPr lang="en-US" baseline="0" dirty="0"/>
              <a:t>The sixth image shows Europeans after 5,000 years ago.</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DEA72990-3E11-4B75-BCF1-08BC135875D0}" type="slidenum">
              <a:rPr lang="en-US" smtClean="0"/>
              <a:t>20</a:t>
            </a:fld>
            <a:endParaRPr lang="en-US"/>
          </a:p>
        </p:txBody>
      </p:sp>
    </p:spTree>
    <p:extLst>
      <p:ext uri="{BB962C8B-B14F-4D97-AF65-F5344CB8AC3E}">
        <p14:creationId xmlns:p14="http://schemas.microsoft.com/office/powerpoint/2010/main" val="2817034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632861-2897-4A9A-9E5B-56A4C8ABD1C2}" type="slidenum">
              <a:rPr lang="en-US"/>
              <a:pPr/>
              <a:t>21</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4400" y="4343400"/>
            <a:ext cx="5029200" cy="4114800"/>
          </a:xfrm>
        </p:spPr>
        <p:txBody>
          <a:bodyPr/>
          <a:lstStyle/>
          <a:p>
            <a:r>
              <a:rPr lang="en-US" dirty="0"/>
              <a:t>Done</a:t>
            </a:r>
          </a:p>
        </p:txBody>
      </p:sp>
    </p:spTree>
    <p:extLst>
      <p:ext uri="{BB962C8B-B14F-4D97-AF65-F5344CB8AC3E}">
        <p14:creationId xmlns:p14="http://schemas.microsoft.com/office/powerpoint/2010/main" val="2881254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632861-2897-4A9A-9E5B-56A4C8ABD1C2}" type="slidenum">
              <a:rPr lang="en-US"/>
              <a:pPr/>
              <a:t>22</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4400" y="4343400"/>
            <a:ext cx="5029200" cy="4114800"/>
          </a:xfrm>
        </p:spPr>
        <p:txBody>
          <a:bodyPr/>
          <a:lstStyle/>
          <a:p>
            <a:r>
              <a:rPr lang="en-US" dirty="0"/>
              <a:t>Here’s how Yamnaya ancestry spread in Britain</a:t>
            </a:r>
          </a:p>
          <a:p>
            <a:endParaRPr lang="en-US" dirty="0"/>
          </a:p>
          <a:p>
            <a:pPr marL="171450" indent="-171450">
              <a:buFontTx/>
              <a:buChar char="-"/>
            </a:pPr>
            <a:r>
              <a:rPr lang="en-US" dirty="0"/>
              <a:t>First</a:t>
            </a:r>
            <a:r>
              <a:rPr lang="en-US" baseline="0" dirty="0"/>
              <a:t> in Britain there was a ~90% replacement</a:t>
            </a:r>
          </a:p>
          <a:p>
            <a:pPr marL="171450" indent="-171450">
              <a:buFontTx/>
              <a:buChar char="-"/>
            </a:pPr>
            <a:endParaRPr lang="en-US" baseline="0" dirty="0"/>
          </a:p>
          <a:p>
            <a:pPr marL="0" indent="0">
              <a:buFontTx/>
              <a:buNone/>
            </a:pPr>
            <a:r>
              <a:rPr lang="en-US" baseline="0" dirty="0"/>
              <a:t>-   In Iberia there was a more modest ~40% replacement. But extraordinarily, there was a ~100% Y chromosome replacement, showing that incoming males had preferential access to local females.</a:t>
            </a:r>
            <a:endParaRPr lang="en-US" dirty="0"/>
          </a:p>
        </p:txBody>
      </p:sp>
    </p:spTree>
    <p:extLst>
      <p:ext uri="{BB962C8B-B14F-4D97-AF65-F5344CB8AC3E}">
        <p14:creationId xmlns:p14="http://schemas.microsoft.com/office/powerpoint/2010/main" val="2397718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Done</a:t>
            </a:r>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E4A312-1E5B-469D-994F-D7A8CB8AFAB1}" type="slidenum">
              <a:rPr lang="en-US" smtClean="0"/>
              <a:pPr/>
              <a:t>23</a:t>
            </a:fld>
            <a:endParaRPr lang="en-US"/>
          </a:p>
        </p:txBody>
      </p:sp>
    </p:spTree>
    <p:extLst>
      <p:ext uri="{BB962C8B-B14F-4D97-AF65-F5344CB8AC3E}">
        <p14:creationId xmlns:p14="http://schemas.microsoft.com/office/powerpoint/2010/main" val="4023806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a:t>Resolution is low</a:t>
            </a:r>
          </a:p>
          <a:p>
            <a:endParaRPr lang="en-US" baseline="0" dirty="0"/>
          </a:p>
          <a:p>
            <a:r>
              <a:rPr lang="en-US" baseline="0" dirty="0"/>
              <a:t>Change BCE to BP</a:t>
            </a:r>
            <a:endParaRPr lang="en-US" dirty="0"/>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E4A312-1E5B-469D-994F-D7A8CB8AFAB1}" type="slidenum">
              <a:rPr lang="en-US" smtClean="0"/>
              <a:pPr/>
              <a:t>24</a:t>
            </a:fld>
            <a:endParaRPr lang="en-US"/>
          </a:p>
        </p:txBody>
      </p:sp>
    </p:spTree>
    <p:extLst>
      <p:ext uri="{BB962C8B-B14F-4D97-AF65-F5344CB8AC3E}">
        <p14:creationId xmlns:p14="http://schemas.microsoft.com/office/powerpoint/2010/main" val="150986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75EDA9C-58CF-4D1F-B915-F25560232DB3}" type="slidenum">
              <a:rPr lang="en-US" smtClean="0">
                <a:latin typeface="Arial" pitchFamily="34" charset="0"/>
                <a:cs typeface="Arial" pitchFamily="34" charset="0"/>
              </a:rPr>
              <a:pPr/>
              <a:t>2</a:t>
            </a:fld>
            <a:endParaRPr lang="en-US">
              <a:latin typeface="Arial" pitchFamily="34" charset="0"/>
              <a:cs typeface="Arial"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A</a:t>
            </a:r>
            <a:r>
              <a:rPr lang="en-US" baseline="0" dirty="0"/>
              <a:t> new scientific instrument like a microscope or telescope</a:t>
            </a:r>
          </a:p>
          <a:p>
            <a:pPr eaLnBrk="1" hangingPunct="1"/>
            <a:endParaRPr lang="en-US" baseline="0" dirty="0"/>
          </a:p>
          <a:p>
            <a:pPr eaLnBrk="1" hangingPunct="1"/>
            <a:r>
              <a:rPr lang="en-US" baseline="0" dirty="0"/>
              <a:t>The measure of the revolutionary power of a new scientific instrument is how much it shows when it is used</a:t>
            </a:r>
          </a:p>
          <a:p>
            <a:pPr eaLnBrk="1" hangingPunct="1"/>
            <a:endParaRPr lang="en-US" baseline="0" dirty="0"/>
          </a:p>
          <a:p>
            <a:pPr eaLnBrk="1" hangingPunct="1"/>
            <a:r>
              <a:rPr lang="en-US" baseline="0" dirty="0"/>
              <a:t>Here is how it works</a:t>
            </a:r>
          </a:p>
          <a:p>
            <a:pPr eaLnBrk="1" hangingPunct="1"/>
            <a:endParaRPr lang="en-US" baseline="0" dirty="0"/>
          </a:p>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atin typeface="Arial" charset="0"/>
            </a:endParaRP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920D50-1413-4077-A398-EE6D2ECEF57F}" type="slidenum">
              <a:rPr lang="en-US" smtClean="0"/>
              <a:pPr/>
              <a:t>25</a:t>
            </a:fld>
            <a:endParaRPr lang="en-US"/>
          </a:p>
        </p:txBody>
      </p:sp>
    </p:spTree>
    <p:extLst>
      <p:ext uri="{BB962C8B-B14F-4D97-AF65-F5344CB8AC3E}">
        <p14:creationId xmlns:p14="http://schemas.microsoft.com/office/powerpoint/2010/main" val="906808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0D814EB-E1DC-4A23-8CFB-D75D612DE6E7}" type="slidenum">
              <a:rPr lang="en-US" smtClean="0"/>
              <a:pPr/>
              <a:t>26</a:t>
            </a:fld>
            <a:endParaRPr lang="en-US"/>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a:endParaRPr lang="en-US"/>
          </a:p>
        </p:txBody>
      </p:sp>
    </p:spTree>
    <p:extLst>
      <p:ext uri="{BB962C8B-B14F-4D97-AF65-F5344CB8AC3E}">
        <p14:creationId xmlns:p14="http://schemas.microsoft.com/office/powerpoint/2010/main" val="1095951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0D814EB-E1DC-4A23-8CFB-D75D612DE6E7}" type="slidenum">
              <a:rPr lang="en-US" smtClean="0"/>
              <a:pPr/>
              <a:t>27</a:t>
            </a:fld>
            <a:endParaRPr lang="en-US"/>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a:endParaRPr lang="en-US"/>
          </a:p>
        </p:txBody>
      </p:sp>
    </p:spTree>
    <p:extLst>
      <p:ext uri="{BB962C8B-B14F-4D97-AF65-F5344CB8AC3E}">
        <p14:creationId xmlns:p14="http://schemas.microsoft.com/office/powerpoint/2010/main" val="2866615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75EDA9C-58CF-4D1F-B915-F25560232DB3}" type="slidenum">
              <a:rPr lang="en-US" smtClean="0">
                <a:latin typeface="Arial" pitchFamily="34" charset="0"/>
                <a:cs typeface="Arial" pitchFamily="34" charset="0"/>
              </a:rPr>
              <a:pPr/>
              <a:t>28</a:t>
            </a:fld>
            <a:endParaRPr lang="en-US">
              <a:latin typeface="Arial" pitchFamily="34" charset="0"/>
              <a:cs typeface="Arial"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normAutofit fontScale="70000" lnSpcReduction="20000"/>
          </a:bodyPr>
          <a:lstStyle/>
          <a:p>
            <a:pPr marL="0" indent="0" eaLnBrk="1" hangingPunct="1">
              <a:buFontTx/>
              <a:buNone/>
            </a:pPr>
            <a:r>
              <a:rPr lang="en-US" dirty="0"/>
              <a:t>A</a:t>
            </a:r>
            <a:r>
              <a:rPr lang="en-US" baseline="0" dirty="0"/>
              <a:t> major focus of my lab has also always been and continues to be to use the </a:t>
            </a:r>
            <a:r>
              <a:rPr lang="en-US" dirty="0"/>
              <a:t>historical approach to gain insight into human disease</a:t>
            </a:r>
            <a:r>
              <a:rPr lang="en-US" baseline="0" dirty="0"/>
              <a:t>.</a:t>
            </a:r>
          </a:p>
          <a:p>
            <a:pPr marL="0" indent="0" eaLnBrk="1" hangingPunct="1">
              <a:buFontTx/>
              <a:buNone/>
            </a:pPr>
            <a:endParaRPr lang="en-US" baseline="0" dirty="0"/>
          </a:p>
          <a:p>
            <a:pPr marL="0" indent="0" eaLnBrk="1" hangingPunct="1">
              <a:buFontTx/>
              <a:buNone/>
            </a:pPr>
            <a:r>
              <a:rPr lang="en-US" baseline="0" dirty="0"/>
              <a:t>When I began my lab, my focus was on using the history of mixture between African and European Americans to gain insight into genetic contributions to the health disparities in the two groups, a research program that resulted in more than 30 papers between 2003-2012.</a:t>
            </a:r>
          </a:p>
          <a:p>
            <a:pPr marL="0" indent="0" eaLnBrk="1" hangingPunct="1">
              <a:buFontTx/>
              <a:buNone/>
            </a:pPr>
            <a:endParaRPr lang="en-US" baseline="0" dirty="0"/>
          </a:p>
          <a:p>
            <a:pPr marL="0" indent="0" eaLnBrk="1" hangingPunct="1">
              <a:buFontTx/>
              <a:buNone/>
            </a:pPr>
            <a:r>
              <a:rPr lang="en-US" baseline="0" dirty="0"/>
              <a:t>Now, what I am most excited about in this area is the opportunity for addressing health outcomes in India, where my work has shown that about 1/3 of groups have founder events as strong or stronger than Ashkenazi Jews, who descend from a relatively small number of individuals ~500 years ago who had many offspring and whose rare disease causing mutations got jacked up in frequency.</a:t>
            </a:r>
          </a:p>
          <a:p>
            <a:pPr marL="0" indent="0" eaLnBrk="1" hangingPunct="1">
              <a:buFontTx/>
              <a:buNone/>
            </a:pPr>
            <a:endParaRPr lang="en-US" baseline="0" dirty="0"/>
          </a:p>
          <a:p>
            <a:pPr marL="0" indent="0" eaLnBrk="1" hangingPunct="1">
              <a:buFontTx/>
              <a:buNone/>
            </a:pPr>
            <a:r>
              <a:rPr lang="en-US" baseline="0" dirty="0"/>
              <a:t>Here is a plot of founder event strengths in a survey we did last year</a:t>
            </a:r>
          </a:p>
          <a:p>
            <a:pPr marL="0" indent="0" eaLnBrk="1" hangingPunct="1">
              <a:buFontTx/>
              <a:buNone/>
            </a:pPr>
            <a:endParaRPr lang="en-US" baseline="0" dirty="0"/>
          </a:p>
          <a:p>
            <a:pPr marL="0" indent="0" eaLnBrk="1" hangingPunct="1">
              <a:buFontTx/>
              <a:buNone/>
            </a:pPr>
            <a:r>
              <a:rPr lang="en-US" baseline="0" dirty="0"/>
              <a:t>The Vysya are an example with Butylcholinesterase deficiency.</a:t>
            </a:r>
          </a:p>
          <a:p>
            <a:pPr marL="0" indent="0" eaLnBrk="1" hangingPunct="1">
              <a:buFontTx/>
              <a:buNone/>
            </a:pPr>
            <a:endParaRPr lang="en-US" baseline="0" dirty="0"/>
          </a:p>
          <a:p>
            <a:pPr marL="0" indent="0" eaLnBrk="1" hangingPunct="1">
              <a:buFontTx/>
              <a:buNone/>
            </a:pPr>
            <a:r>
              <a:rPr lang="en-US" baseline="0" dirty="0"/>
              <a:t>And there are many groups with census sizes of millions with clinically significant founder events.</a:t>
            </a:r>
          </a:p>
          <a:p>
            <a:pPr marL="0" indent="0" eaLnBrk="1" hangingPunct="1">
              <a:buFontTx/>
              <a:buNone/>
            </a:pPr>
            <a:endParaRPr lang="en-US" baseline="0" dirty="0"/>
          </a:p>
          <a:p>
            <a:pPr marL="0" indent="0" eaLnBrk="1" hangingPunct="1">
              <a:buFontTx/>
              <a:buNone/>
            </a:pPr>
            <a:r>
              <a:rPr lang="en-US" baseline="0" dirty="0"/>
              <a:t>A back of the envelope calculations suggests up to 100,000 new disease cases per year due to these founder events and these are not a focus of systematic study.</a:t>
            </a:r>
          </a:p>
          <a:p>
            <a:pPr marL="0" indent="0" eaLnBrk="1" hangingPunct="1">
              <a:buFontTx/>
              <a:buNone/>
            </a:pPr>
            <a:endParaRPr lang="en-US" baseline="0" dirty="0"/>
          </a:p>
          <a:p>
            <a:pPr marL="0" indent="0" eaLnBrk="1" hangingPunct="1">
              <a:buFontTx/>
              <a:buNone/>
            </a:pPr>
            <a:r>
              <a:rPr lang="en-US" baseline="0" dirty="0"/>
              <a:t>Finding the causal mutations is conceptually simple and not very expensive with modern methods, and there are particular opportunities for intervention in India because of arranged marriage.</a:t>
            </a:r>
          </a:p>
          <a:p>
            <a:pPr marL="0" indent="0" eaLnBrk="1" hangingPunct="1">
              <a:buFontTx/>
              <a:buNone/>
            </a:pPr>
            <a:endParaRPr lang="en-US" baseline="0" dirty="0"/>
          </a:p>
          <a:p>
            <a:pPr marL="0" indent="0" eaLnBrk="1" hangingPunct="1">
              <a:buFontTx/>
              <a:buNone/>
            </a:pPr>
            <a:r>
              <a:rPr lang="en-US" baseline="0" dirty="0"/>
              <a:t>Currently, I’m addressing this in concert with my long-standing collaborators in Hyderabad, exome sequencing the at-risk groups in India to identify predicted disease causing mutations.</a:t>
            </a:r>
          </a:p>
          <a:p>
            <a:pPr marL="0" indent="0" eaLnBrk="1" hangingPunct="1">
              <a:buFontTx/>
              <a:buNone/>
            </a:pPr>
            <a:endParaRPr lang="en-US" baseline="0" dirty="0"/>
          </a:p>
          <a:p>
            <a:pPr marL="0" indent="0" eaLnBrk="1" hangingPunct="1">
              <a:buFontTx/>
              <a:buNone/>
            </a:pPr>
            <a:r>
              <a:rPr lang="en-US" baseline="0" dirty="0"/>
              <a:t>It is nearly impossible to export biological material from India, and my goal here is to facilitate; to help prove the principle and power of this approach through collaboration, and to help seed Indian groups that will take the lead on such analyses.</a:t>
            </a:r>
            <a:endParaRPr lang="en-US" dirty="0"/>
          </a:p>
        </p:txBody>
      </p:sp>
    </p:spTree>
    <p:extLst>
      <p:ext uri="{BB962C8B-B14F-4D97-AF65-F5344CB8AC3E}">
        <p14:creationId xmlns:p14="http://schemas.microsoft.com/office/powerpoint/2010/main" val="1119492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75EDA9C-58CF-4D1F-B915-F25560232DB3}" type="slidenum">
              <a:rPr lang="en-US" smtClean="0">
                <a:latin typeface="Arial" pitchFamily="34" charset="0"/>
                <a:cs typeface="Arial" pitchFamily="34" charset="0"/>
              </a:rPr>
              <a:pPr/>
              <a:t>29</a:t>
            </a:fld>
            <a:endParaRPr lang="en-US">
              <a:latin typeface="Arial" pitchFamily="34" charset="0"/>
              <a:cs typeface="Arial"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normAutofit fontScale="70000" lnSpcReduction="20000"/>
          </a:bodyPr>
          <a:lstStyle/>
          <a:p>
            <a:pPr marL="0" indent="0" eaLnBrk="1" hangingPunct="1">
              <a:buFontTx/>
              <a:buNone/>
            </a:pPr>
            <a:r>
              <a:rPr lang="en-US" dirty="0"/>
              <a:t>A</a:t>
            </a:r>
            <a:r>
              <a:rPr lang="en-US" baseline="0" dirty="0"/>
              <a:t> major focus of my lab has also always been and continues to be to use the </a:t>
            </a:r>
            <a:r>
              <a:rPr lang="en-US" dirty="0"/>
              <a:t>historical approach to gain insight into human disease</a:t>
            </a:r>
            <a:r>
              <a:rPr lang="en-US" baseline="0" dirty="0"/>
              <a:t>.</a:t>
            </a:r>
          </a:p>
          <a:p>
            <a:pPr marL="0" indent="0" eaLnBrk="1" hangingPunct="1">
              <a:buFontTx/>
              <a:buNone/>
            </a:pPr>
            <a:endParaRPr lang="en-US" baseline="0" dirty="0"/>
          </a:p>
          <a:p>
            <a:pPr marL="0" indent="0" eaLnBrk="1" hangingPunct="1">
              <a:buFontTx/>
              <a:buNone/>
            </a:pPr>
            <a:r>
              <a:rPr lang="en-US" baseline="0" dirty="0"/>
              <a:t>When I began my lab, my focus was on using the history of mixture between African and European Americans to gain insight into genetic contributions to the health disparities in the two groups, a research program that resulted in more than 30 papers between 2003-2012.</a:t>
            </a:r>
          </a:p>
          <a:p>
            <a:pPr marL="0" indent="0" eaLnBrk="1" hangingPunct="1">
              <a:buFontTx/>
              <a:buNone/>
            </a:pPr>
            <a:endParaRPr lang="en-US" baseline="0" dirty="0"/>
          </a:p>
          <a:p>
            <a:pPr marL="0" indent="0" eaLnBrk="1" hangingPunct="1">
              <a:buFontTx/>
              <a:buNone/>
            </a:pPr>
            <a:r>
              <a:rPr lang="en-US" baseline="0" dirty="0"/>
              <a:t>Now, what I am most excited about in this area is the opportunity for addressing health outcomes in India, where my work has shown that about 1/3 of groups have founder events as strong or stronger than Ashkenazi Jews, who descend from a relatively small number of individuals ~500 years ago who had many offspring and whose rare disease causing mutations got jacked up in frequency.</a:t>
            </a:r>
          </a:p>
          <a:p>
            <a:pPr marL="0" indent="0" eaLnBrk="1" hangingPunct="1">
              <a:buFontTx/>
              <a:buNone/>
            </a:pPr>
            <a:endParaRPr lang="en-US" baseline="0" dirty="0"/>
          </a:p>
          <a:p>
            <a:pPr marL="0" indent="0" eaLnBrk="1" hangingPunct="1">
              <a:buFontTx/>
              <a:buNone/>
            </a:pPr>
            <a:r>
              <a:rPr lang="en-US" baseline="0" dirty="0"/>
              <a:t>Here is a plot of founder event strengths in a survey we did last year</a:t>
            </a:r>
          </a:p>
          <a:p>
            <a:pPr marL="0" indent="0" eaLnBrk="1" hangingPunct="1">
              <a:buFontTx/>
              <a:buNone/>
            </a:pPr>
            <a:endParaRPr lang="en-US" baseline="0" dirty="0"/>
          </a:p>
          <a:p>
            <a:pPr marL="0" indent="0" eaLnBrk="1" hangingPunct="1">
              <a:buFontTx/>
              <a:buNone/>
            </a:pPr>
            <a:r>
              <a:rPr lang="en-US" baseline="0" dirty="0"/>
              <a:t>The Vysya are an example with Butylcholinesterase deficiency.</a:t>
            </a:r>
          </a:p>
          <a:p>
            <a:pPr marL="0" indent="0" eaLnBrk="1" hangingPunct="1">
              <a:buFontTx/>
              <a:buNone/>
            </a:pPr>
            <a:endParaRPr lang="en-US" baseline="0" dirty="0"/>
          </a:p>
          <a:p>
            <a:pPr marL="0" indent="0" eaLnBrk="1" hangingPunct="1">
              <a:buFontTx/>
              <a:buNone/>
            </a:pPr>
            <a:r>
              <a:rPr lang="en-US" baseline="0" dirty="0"/>
              <a:t>And there are many groups with census sizes of millions with clinically significant founder events.</a:t>
            </a:r>
          </a:p>
          <a:p>
            <a:pPr marL="0" indent="0" eaLnBrk="1" hangingPunct="1">
              <a:buFontTx/>
              <a:buNone/>
            </a:pPr>
            <a:endParaRPr lang="en-US" baseline="0" dirty="0"/>
          </a:p>
          <a:p>
            <a:pPr marL="0" indent="0" eaLnBrk="1" hangingPunct="1">
              <a:buFontTx/>
              <a:buNone/>
            </a:pPr>
            <a:r>
              <a:rPr lang="en-US" baseline="0" dirty="0"/>
              <a:t>A back of the envelope calculations suggests up to 100,000 new disease cases per year due to these founder events and these are not a focus of systematic study.</a:t>
            </a:r>
          </a:p>
          <a:p>
            <a:pPr marL="0" indent="0" eaLnBrk="1" hangingPunct="1">
              <a:buFontTx/>
              <a:buNone/>
            </a:pPr>
            <a:endParaRPr lang="en-US" baseline="0" dirty="0"/>
          </a:p>
          <a:p>
            <a:pPr marL="0" indent="0" eaLnBrk="1" hangingPunct="1">
              <a:buFontTx/>
              <a:buNone/>
            </a:pPr>
            <a:r>
              <a:rPr lang="en-US" baseline="0" dirty="0"/>
              <a:t>Finding the causal mutations is conceptually simple and not very expensive with modern methods, and there are particular opportunities for intervention in India because of arranged marriage.</a:t>
            </a:r>
          </a:p>
          <a:p>
            <a:pPr marL="0" indent="0" eaLnBrk="1" hangingPunct="1">
              <a:buFontTx/>
              <a:buNone/>
            </a:pPr>
            <a:endParaRPr lang="en-US" baseline="0" dirty="0"/>
          </a:p>
          <a:p>
            <a:pPr marL="0" indent="0" eaLnBrk="1" hangingPunct="1">
              <a:buFontTx/>
              <a:buNone/>
            </a:pPr>
            <a:r>
              <a:rPr lang="en-US" baseline="0" dirty="0"/>
              <a:t>Currently, I’m addressing this in concert with my long-standing collaborators in Hyderabad, exome sequencing the at-risk groups in India to identify predicted disease causing mutations.</a:t>
            </a:r>
          </a:p>
          <a:p>
            <a:pPr marL="0" indent="0" eaLnBrk="1" hangingPunct="1">
              <a:buFontTx/>
              <a:buNone/>
            </a:pPr>
            <a:endParaRPr lang="en-US" baseline="0" dirty="0"/>
          </a:p>
          <a:p>
            <a:pPr marL="0" indent="0" eaLnBrk="1" hangingPunct="1">
              <a:buFontTx/>
              <a:buNone/>
            </a:pPr>
            <a:r>
              <a:rPr lang="en-US" baseline="0" dirty="0"/>
              <a:t>It is nearly impossible to export biological material from India, and my goal here is to facilitate; to help prove the principle and power of this approach through collaboration, and to help seed Indian groups that will take the lead on such analyses.</a:t>
            </a:r>
            <a:endParaRPr lang="en-US" dirty="0"/>
          </a:p>
        </p:txBody>
      </p:sp>
    </p:spTree>
    <p:extLst>
      <p:ext uri="{BB962C8B-B14F-4D97-AF65-F5344CB8AC3E}">
        <p14:creationId xmlns:p14="http://schemas.microsoft.com/office/powerpoint/2010/main" val="1186642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632861-2897-4A9A-9E5B-56A4C8ABD1C2}" type="slidenum">
              <a:rPr lang="en-US"/>
              <a:pPr/>
              <a:t>30</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2845096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632861-2897-4A9A-9E5B-56A4C8ABD1C2}" type="slidenum">
              <a:rPr lang="en-US"/>
              <a:pPr/>
              <a:t>31</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3548619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632861-2897-4A9A-9E5B-56A4C8ABD1C2}" type="slidenum">
              <a:rPr lang="en-US"/>
              <a:pPr/>
              <a:t>32</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92182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632861-2897-4A9A-9E5B-56A4C8ABD1C2}" type="slidenum">
              <a:rPr lang="en-US"/>
              <a:pPr/>
              <a:t>33</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2931862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632861-2897-4A9A-9E5B-56A4C8ABD1C2}" type="slidenum">
              <a:rPr lang="en-US"/>
              <a:pPr/>
              <a:t>34</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324116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75EDA9C-58CF-4D1F-B915-F25560232DB3}" type="slidenum">
              <a:rPr lang="en-US" smtClean="0">
                <a:latin typeface="Arial" pitchFamily="34" charset="0"/>
                <a:cs typeface="Arial" pitchFamily="34" charset="0"/>
              </a:rPr>
              <a:pPr/>
              <a:t>3</a:t>
            </a:fld>
            <a:endParaRPr lang="en-US">
              <a:latin typeface="Arial" pitchFamily="34" charset="0"/>
              <a:cs typeface="Arial"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This</a:t>
            </a:r>
            <a:r>
              <a:rPr lang="en-US" baseline="0" dirty="0"/>
              <a:t> idea drove the 100-fold increase in ancient DNA data size since 2013</a:t>
            </a:r>
          </a:p>
          <a:p>
            <a:pPr eaLnBrk="1" hangingPunct="1"/>
            <a:endParaRPr lang="en-US" baseline="0" dirty="0"/>
          </a:p>
          <a:p>
            <a:pPr eaLnBrk="1" hangingPunct="1"/>
            <a:r>
              <a:rPr lang="en-US" baseline="0" dirty="0"/>
              <a:t>My laboratory contributed more than half the world’s ancient DNA in this time, reported in these publications.</a:t>
            </a:r>
            <a:endParaRPr lang="en-US" dirty="0"/>
          </a:p>
        </p:txBody>
      </p:sp>
    </p:spTree>
    <p:extLst>
      <p:ext uri="{BB962C8B-B14F-4D97-AF65-F5344CB8AC3E}">
        <p14:creationId xmlns:p14="http://schemas.microsoft.com/office/powerpoint/2010/main" val="4267853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632861-2897-4A9A-9E5B-56A4C8ABD1C2}" type="slidenum">
              <a:rPr lang="en-US"/>
              <a:pPr/>
              <a:t>35</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3635750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At</a:t>
            </a:r>
            <a:r>
              <a:rPr lang="en-US" baseline="0" dirty="0"/>
              <a:t> the end of this talk I hope you will be convinced that population history is not just interesting in its own right.</a:t>
            </a:r>
          </a:p>
          <a:p>
            <a:endParaRPr lang="en-US" baseline="0" dirty="0"/>
          </a:p>
          <a:p>
            <a:r>
              <a:rPr lang="en-US" baseline="0" dirty="0"/>
              <a:t>The goal of this talk is to convince you that the historical perspective provides insights about biology that are profoundly important and are difficult to obtain with other approaches.</a:t>
            </a:r>
            <a:endParaRPr lang="en-US" dirty="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9324A1-EED5-47DE-8322-7790EEFD6748}" type="slidenum">
              <a:rPr lang="en-US" smtClean="0"/>
              <a:pPr/>
              <a:t>36</a:t>
            </a:fld>
            <a:endParaRPr lang="en-US" dirty="0"/>
          </a:p>
        </p:txBody>
      </p:sp>
    </p:spTree>
    <p:extLst>
      <p:ext uri="{BB962C8B-B14F-4D97-AF65-F5344CB8AC3E}">
        <p14:creationId xmlns:p14="http://schemas.microsoft.com/office/powerpoint/2010/main" val="3245350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At</a:t>
            </a:r>
            <a:r>
              <a:rPr lang="en-US" baseline="0" dirty="0"/>
              <a:t> the end of this talk I hope you will be convinced that population history is not just interesting in its own right.</a:t>
            </a:r>
          </a:p>
          <a:p>
            <a:endParaRPr lang="en-US" baseline="0" dirty="0"/>
          </a:p>
          <a:p>
            <a:r>
              <a:rPr lang="en-US" baseline="0" dirty="0"/>
              <a:t>The goal of this talk is to convince you that the historical perspective provides insights about biology that are profoundly important and are difficult to obtain with other approaches.</a:t>
            </a:r>
            <a:endParaRPr lang="en-US" dirty="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9324A1-EED5-47DE-8322-7790EEFD6748}" type="slidenum">
              <a:rPr lang="en-US" smtClean="0"/>
              <a:pPr/>
              <a:t>4</a:t>
            </a:fld>
            <a:endParaRPr lang="en-US" dirty="0"/>
          </a:p>
        </p:txBody>
      </p:sp>
    </p:spTree>
    <p:extLst>
      <p:ext uri="{BB962C8B-B14F-4D97-AF65-F5344CB8AC3E}">
        <p14:creationId xmlns:p14="http://schemas.microsoft.com/office/powerpoint/2010/main" val="185299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1023A7-6597-43AB-BC27-B74560B49619}" type="slidenum">
              <a:rPr lang="en-US" smtClean="0"/>
              <a:pPr/>
              <a:t>5</a:t>
            </a:fld>
            <a:endParaRPr lang="en-US"/>
          </a:p>
        </p:txBody>
      </p:sp>
    </p:spTree>
    <p:extLst>
      <p:ext uri="{BB962C8B-B14F-4D97-AF65-F5344CB8AC3E}">
        <p14:creationId xmlns:p14="http://schemas.microsoft.com/office/powerpoint/2010/main" val="3875694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E82AEC-4ABE-4A45-B32F-BA6F0EC38C9F}" type="slidenum">
              <a:rPr lang="en-US" smtClean="0"/>
              <a:pPr/>
              <a:t>6</a:t>
            </a:fld>
            <a:endParaRPr lang="en-US"/>
          </a:p>
        </p:txBody>
      </p:sp>
    </p:spTree>
    <p:extLst>
      <p:ext uri="{BB962C8B-B14F-4D97-AF65-F5344CB8AC3E}">
        <p14:creationId xmlns:p14="http://schemas.microsoft.com/office/powerpoint/2010/main" val="146957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BED1E44-B638-49E1-9BEE-534CCD201F9C}" type="slidenum">
              <a:rPr lang="en-US" smtClean="0"/>
              <a:pPr/>
              <a:t>9</a:t>
            </a:fld>
            <a:endParaRPr lang="en-US"/>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de-DE"/>
              <a:t>And if you seek you eventually find something and that something is one of the smallest bones in the body the tip of a pinky finger. The phalanx was found in this cave, Denisova cave in the Altai mountains in 2008. </a:t>
            </a:r>
          </a:p>
        </p:txBody>
      </p:sp>
    </p:spTree>
    <p:extLst>
      <p:ext uri="{BB962C8B-B14F-4D97-AF65-F5344CB8AC3E}">
        <p14:creationId xmlns:p14="http://schemas.microsoft.com/office/powerpoint/2010/main" val="2938998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4DFC80-DB77-46DE-B1A0-133AE0DD9941}" type="slidenum">
              <a:rPr lang="en-US" smtClean="0"/>
              <a:pPr/>
              <a:t>13</a:t>
            </a:fld>
            <a:endParaRPr lang="en-US"/>
          </a:p>
        </p:txBody>
      </p:sp>
    </p:spTree>
    <p:extLst>
      <p:ext uri="{BB962C8B-B14F-4D97-AF65-F5344CB8AC3E}">
        <p14:creationId xmlns:p14="http://schemas.microsoft.com/office/powerpoint/2010/main" val="3547718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632861-2897-4A9A-9E5B-56A4C8ABD1C2}" type="slidenum">
              <a:rPr lang="en-US"/>
              <a:pPr/>
              <a:t>14</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4400" y="4343400"/>
            <a:ext cx="5029200" cy="4114800"/>
          </a:xfrm>
        </p:spPr>
        <p:txBody>
          <a:bodyPr/>
          <a:lstStyle/>
          <a:p>
            <a:r>
              <a:rPr lang="en-US" dirty="0"/>
              <a:t>As a first example of the profound</a:t>
            </a:r>
            <a:r>
              <a:rPr lang="en-US" baseline="0" dirty="0"/>
              <a:t> transformative impact of this technology, our analysis showed how “White people” today </a:t>
            </a:r>
            <a:r>
              <a:rPr lang="mr-IN" baseline="0" dirty="0"/>
              <a:t>–</a:t>
            </a:r>
            <a:r>
              <a:rPr lang="en-US" baseline="0" dirty="0"/>
              <a:t> a group of low differentiation extending from Central Asia to Western Europe </a:t>
            </a:r>
            <a:r>
              <a:rPr lang="mr-IN" baseline="0" dirty="0"/>
              <a:t>–</a:t>
            </a:r>
            <a:r>
              <a:rPr lang="en-US" baseline="0" dirty="0"/>
              <a:t> is not in fact an anciently established population.</a:t>
            </a:r>
          </a:p>
          <a:p>
            <a:endParaRPr lang="en-US" baseline="0" dirty="0"/>
          </a:p>
          <a:p>
            <a:r>
              <a:rPr lang="en-US" baseline="0" dirty="0"/>
              <a:t>We showed that population differentiation in this region as recently as ~8,000 years ago was similar to Europeans and East Asians today.</a:t>
            </a:r>
          </a:p>
          <a:p>
            <a:endParaRPr lang="en-US" baseline="0" dirty="0"/>
          </a:p>
          <a:p>
            <a:r>
              <a:rPr lang="en-US" baseline="0" dirty="0"/>
              <a:t>None of these groups disappeared. Instead, they collapsed into each other via migration and mixture.</a:t>
            </a:r>
            <a:endParaRPr lang="en-US" dirty="0"/>
          </a:p>
        </p:txBody>
      </p:sp>
    </p:spTree>
    <p:extLst>
      <p:ext uri="{BB962C8B-B14F-4D97-AF65-F5344CB8AC3E}">
        <p14:creationId xmlns:p14="http://schemas.microsoft.com/office/powerpoint/2010/main" val="261308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CB6087-A746-484E-A280-D6846604F8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B4E091-A08C-4E8D-918D-C65B2F7715B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BEF546-18C0-4103-819F-768A5C2F6BB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CEA69B3-E00F-4E36-8849-8AD5676FAC68}" type="slidenum">
              <a:rPr lang="en-US"/>
              <a:pPr>
                <a:defRPr/>
              </a:pPr>
              <a:t>‹#›</a:t>
            </a:fld>
            <a:endParaRPr lang="en-US"/>
          </a:p>
        </p:txBody>
      </p:sp>
    </p:spTree>
    <p:extLst>
      <p:ext uri="{BB962C8B-B14F-4D97-AF65-F5344CB8AC3E}">
        <p14:creationId xmlns:p14="http://schemas.microsoft.com/office/powerpoint/2010/main" val="4080361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FBFEFF-EB95-4838-9D9D-61F9777952A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4A5533-EC43-4EDC-A309-871869F9387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E6B80C-0FAF-4B22-A128-BBA28DD375D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6264803-B82F-47E6-9414-9A695FB5C62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E058180-A94F-438E-B34B-A1727C3CB01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C0CB4AA-A8F4-4363-8E0C-B49F2FC42CC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D574AC7-71B7-4710-B0C8-2D4D5DBFFB3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B158F48-997D-42A6-B748-F13551C0CDD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Arial" charset="0"/>
              </a:defRPr>
            </a:lvl1pPr>
          </a:lstStyle>
          <a:p>
            <a:pPr>
              <a:defRPr/>
            </a:pPr>
            <a:fld id="{062BC216-9F01-45AD-8FA1-CB5B35C1A1E6}"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4.tiff"/><Relationship Id="rId4" Type="http://schemas.openxmlformats.org/officeDocument/2006/relationships/image" Target="../media/image43.tiff"/></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tiff"/></Relationships>
</file>

<file path=ppt/slides/_rels/slide3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1.tiff"/><Relationship Id="rId4" Type="http://schemas.openxmlformats.org/officeDocument/2006/relationships/image" Target="../media/image60.tiff"/></Relationships>
</file>

<file path=ppt/slides/_rels/slide34.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1.tiff"/><Relationship Id="rId5" Type="http://schemas.openxmlformats.org/officeDocument/2006/relationships/image" Target="../media/image64.tiff"/><Relationship Id="rId4" Type="http://schemas.openxmlformats.org/officeDocument/2006/relationships/image" Target="../media/image63.tiff"/></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tiff"/></Relationships>
</file>

<file path=ppt/slides/_rels/slide36.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image" Target="../media/image1.jpeg"/><Relationship Id="rId7"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4"/>
          <p:cNvSpPr txBox="1">
            <a:spLocks noChangeArrowheads="1"/>
          </p:cNvSpPr>
          <p:nvPr/>
        </p:nvSpPr>
        <p:spPr bwMode="auto">
          <a:xfrm>
            <a:off x="1143" y="570675"/>
            <a:ext cx="4570857" cy="5062924"/>
          </a:xfrm>
          <a:prstGeom prst="rect">
            <a:avLst/>
          </a:prstGeom>
          <a:noFill/>
          <a:ln w="9525">
            <a:noFill/>
            <a:miter lim="800000"/>
            <a:headEnd/>
            <a:tailEnd/>
          </a:ln>
        </p:spPr>
        <p:txBody>
          <a:bodyPr wrap="square">
            <a:spAutoFit/>
          </a:bodyPr>
          <a:lstStyle/>
          <a:p>
            <a:r>
              <a:rPr lang="en-US" sz="3300" dirty="0">
                <a:solidFill>
                  <a:srgbClr val="4BFDFF"/>
                </a:solidFill>
              </a:rPr>
              <a:t>Who We Are and How We Got Here</a:t>
            </a:r>
          </a:p>
          <a:p>
            <a:r>
              <a:rPr lang="en-US" sz="3300" dirty="0">
                <a:solidFill>
                  <a:srgbClr val="FFFF00"/>
                </a:solidFill>
              </a:rPr>
              <a:t>Ancient DNA and the  New Science of the Human Past</a:t>
            </a:r>
          </a:p>
          <a:p>
            <a:endParaRPr lang="en-US" sz="3000" dirty="0"/>
          </a:p>
          <a:p>
            <a:r>
              <a:rPr lang="en-US" sz="3000" dirty="0"/>
              <a:t>David Reich</a:t>
            </a:r>
          </a:p>
          <a:p>
            <a:r>
              <a:rPr lang="en-US" sz="1400" dirty="0"/>
              <a:t>Harvard Medical School Department of Genetics</a:t>
            </a:r>
          </a:p>
          <a:p>
            <a:r>
              <a:rPr lang="en-US" sz="1400" dirty="0"/>
              <a:t>Harvard Department of Human Evolutionary Biology</a:t>
            </a:r>
          </a:p>
          <a:p>
            <a:r>
              <a:rPr lang="en-US" sz="1400" dirty="0"/>
              <a:t>Howard Hughes Medical Institute </a:t>
            </a:r>
          </a:p>
          <a:p>
            <a:r>
              <a:rPr lang="en-US" sz="1400" dirty="0"/>
              <a:t>Broad Institute of MIT and Harvard</a:t>
            </a:r>
          </a:p>
          <a:p>
            <a:endParaRPr lang="en-US" sz="1400" dirty="0"/>
          </a:p>
          <a:p>
            <a:r>
              <a:rPr lang="en-US" sz="1400" dirty="0">
                <a:solidFill>
                  <a:srgbClr val="FF33CC"/>
                </a:solidFill>
              </a:rPr>
              <a:t>Whitehead Institute High School Teachers Program</a:t>
            </a:r>
          </a:p>
          <a:p>
            <a:r>
              <a:rPr lang="en-US" sz="1400" dirty="0">
                <a:solidFill>
                  <a:srgbClr val="FF33CC"/>
                </a:solidFill>
              </a:rPr>
              <a:t>June 7, 2021</a:t>
            </a:r>
          </a:p>
        </p:txBody>
      </p:sp>
      <p:sp>
        <p:nvSpPr>
          <p:cNvPr id="2" name="TextBox 1"/>
          <p:cNvSpPr txBox="1"/>
          <p:nvPr/>
        </p:nvSpPr>
        <p:spPr>
          <a:xfrm>
            <a:off x="-419100" y="3606800"/>
            <a:ext cx="184666" cy="369332"/>
          </a:xfrm>
          <a:prstGeom prst="rect">
            <a:avLst/>
          </a:prstGeom>
          <a:noFill/>
        </p:spPr>
        <p:txBody>
          <a:bodyPr wrap="none" rtlCol="0">
            <a:spAutoFit/>
          </a:bodyPr>
          <a:lstStyle/>
          <a:p>
            <a:endParaRPr lang="en-US" dirty="0"/>
          </a:p>
        </p:txBody>
      </p:sp>
      <p:pic>
        <p:nvPicPr>
          <p:cNvPr id="5" name="Picture 4" descr="ReichLabPhotos_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0"/>
            <a:ext cx="4570857" cy="6858000"/>
          </a:xfrm>
          <a:prstGeom prst="rect">
            <a:avLst/>
          </a:prstGeom>
        </p:spPr>
      </p:pic>
    </p:spTree>
    <p:extLst>
      <p:ext uri="{BB962C8B-B14F-4D97-AF65-F5344CB8AC3E}">
        <p14:creationId xmlns:p14="http://schemas.microsoft.com/office/powerpoint/2010/main" val="3723253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74"/>
          <p:cNvSpPr txBox="1">
            <a:spLocks noChangeArrowheads="1"/>
          </p:cNvSpPr>
          <p:nvPr/>
        </p:nvSpPr>
        <p:spPr bwMode="auto">
          <a:xfrm>
            <a:off x="0" y="33338"/>
            <a:ext cx="9144000" cy="1169551"/>
          </a:xfrm>
          <a:prstGeom prst="rect">
            <a:avLst/>
          </a:prstGeom>
          <a:noFill/>
          <a:ln w="9525">
            <a:noFill/>
            <a:miter lim="800000"/>
            <a:headEnd/>
            <a:tailEnd/>
          </a:ln>
        </p:spPr>
        <p:txBody>
          <a:bodyPr>
            <a:spAutoFit/>
          </a:bodyPr>
          <a:lstStyle/>
          <a:p>
            <a:pPr algn="ctr"/>
            <a:r>
              <a:rPr lang="en-US" sz="3500" dirty="0">
                <a:solidFill>
                  <a:srgbClr val="FFFF00"/>
                </a:solidFill>
              </a:rPr>
              <a:t>“Denisovans” are a distinct group separated by ~400,000 years from Neanderthals</a:t>
            </a:r>
          </a:p>
        </p:txBody>
      </p:sp>
      <p:pic>
        <p:nvPicPr>
          <p:cNvPr id="43011" name="Picture 2"/>
          <p:cNvPicPr>
            <a:picLocks noChangeAspect="1" noChangeArrowheads="1"/>
          </p:cNvPicPr>
          <p:nvPr/>
        </p:nvPicPr>
        <p:blipFill>
          <a:blip r:embed="rId2" cstate="print"/>
          <a:srcRect/>
          <a:stretch>
            <a:fillRect/>
          </a:stretch>
        </p:blipFill>
        <p:spPr bwMode="auto">
          <a:xfrm>
            <a:off x="2070100" y="1498599"/>
            <a:ext cx="4712970" cy="5236633"/>
          </a:xfrm>
          <a:prstGeom prst="rect">
            <a:avLst/>
          </a:prstGeom>
          <a:noFill/>
          <a:ln w="9525">
            <a:noFill/>
            <a:miter lim="800000"/>
            <a:headEnd/>
            <a:tailEnd/>
          </a:ln>
        </p:spPr>
      </p:pic>
    </p:spTree>
    <p:extLst>
      <p:ext uri="{BB962C8B-B14F-4D97-AF65-F5344CB8AC3E}">
        <p14:creationId xmlns:p14="http://schemas.microsoft.com/office/powerpoint/2010/main" val="2762950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 name="Text Box 21"/>
          <p:cNvSpPr txBox="1">
            <a:spLocks noChangeArrowheads="1"/>
          </p:cNvSpPr>
          <p:nvPr/>
        </p:nvSpPr>
        <p:spPr bwMode="auto">
          <a:xfrm>
            <a:off x="3032125" y="1492250"/>
            <a:ext cx="600075" cy="519113"/>
          </a:xfrm>
          <a:prstGeom prst="rect">
            <a:avLst/>
          </a:prstGeom>
          <a:noFill/>
          <a:ln w="9525">
            <a:noFill/>
            <a:miter lim="800000"/>
            <a:headEnd/>
            <a:tailEnd/>
          </a:ln>
        </p:spPr>
        <p:txBody>
          <a:bodyPr wrap="none">
            <a:spAutoFit/>
          </a:bodyPr>
          <a:lstStyle/>
          <a:p>
            <a:r>
              <a:rPr lang="en-US" sz="2800" b="1">
                <a:latin typeface="Arial Unicode MS" pitchFamily="34" charset="-128"/>
              </a:rPr>
              <a:t>T?</a:t>
            </a:r>
          </a:p>
        </p:txBody>
      </p:sp>
      <p:sp>
        <p:nvSpPr>
          <p:cNvPr id="27" name="Text Box 22"/>
          <p:cNvSpPr txBox="1">
            <a:spLocks noChangeArrowheads="1"/>
          </p:cNvSpPr>
          <p:nvPr/>
        </p:nvSpPr>
        <p:spPr bwMode="auto">
          <a:xfrm>
            <a:off x="4794250" y="1520825"/>
            <a:ext cx="658813" cy="519113"/>
          </a:xfrm>
          <a:prstGeom prst="rect">
            <a:avLst/>
          </a:prstGeom>
          <a:noFill/>
          <a:ln w="9525">
            <a:noFill/>
            <a:miter lim="800000"/>
            <a:headEnd/>
            <a:tailEnd/>
          </a:ln>
        </p:spPr>
        <p:txBody>
          <a:bodyPr wrap="none">
            <a:spAutoFit/>
          </a:bodyPr>
          <a:lstStyle/>
          <a:p>
            <a:r>
              <a:rPr lang="en-US" sz="2800" b="1">
                <a:latin typeface="Arial Unicode MS" pitchFamily="34" charset="-128"/>
              </a:rPr>
              <a:t>G?</a:t>
            </a:r>
          </a:p>
        </p:txBody>
      </p:sp>
      <p:sp>
        <p:nvSpPr>
          <p:cNvPr id="28" name="Line 23"/>
          <p:cNvSpPr>
            <a:spLocks noChangeShapeType="1"/>
          </p:cNvSpPr>
          <p:nvPr/>
        </p:nvSpPr>
        <p:spPr bwMode="auto">
          <a:xfrm flipH="1">
            <a:off x="4305300" y="1782763"/>
            <a:ext cx="476250" cy="104775"/>
          </a:xfrm>
          <a:prstGeom prst="line">
            <a:avLst/>
          </a:prstGeom>
          <a:noFill/>
          <a:ln w="57150">
            <a:solidFill>
              <a:srgbClr val="FF0000"/>
            </a:solidFill>
            <a:round/>
            <a:headEnd/>
            <a:tailEnd type="triangle" w="med" len="med"/>
          </a:ln>
        </p:spPr>
        <p:txBody>
          <a:bodyPr/>
          <a:lstStyle/>
          <a:p>
            <a:endParaRPr lang="en-US"/>
          </a:p>
        </p:txBody>
      </p:sp>
      <p:sp>
        <p:nvSpPr>
          <p:cNvPr id="29" name="Line 24"/>
          <p:cNvSpPr>
            <a:spLocks noChangeShapeType="1"/>
          </p:cNvSpPr>
          <p:nvPr/>
        </p:nvSpPr>
        <p:spPr bwMode="auto">
          <a:xfrm>
            <a:off x="3648075" y="1782763"/>
            <a:ext cx="476250" cy="104775"/>
          </a:xfrm>
          <a:prstGeom prst="line">
            <a:avLst/>
          </a:prstGeom>
          <a:noFill/>
          <a:ln w="57150">
            <a:solidFill>
              <a:srgbClr val="FF0000"/>
            </a:solidFill>
            <a:round/>
            <a:headEnd/>
            <a:tailEnd type="triangle" w="med" len="med"/>
          </a:ln>
        </p:spPr>
        <p:txBody>
          <a:bodyPr/>
          <a:lstStyle/>
          <a:p>
            <a:endParaRPr lang="en-US"/>
          </a:p>
        </p:txBody>
      </p:sp>
      <p:grpSp>
        <p:nvGrpSpPr>
          <p:cNvPr id="2" name="Group 40"/>
          <p:cNvGrpSpPr>
            <a:grpSpLocks/>
          </p:cNvGrpSpPr>
          <p:nvPr/>
        </p:nvGrpSpPr>
        <p:grpSpPr bwMode="auto">
          <a:xfrm>
            <a:off x="1447800" y="4921250"/>
            <a:ext cx="5546725" cy="1031875"/>
            <a:chOff x="1002863" y="6375390"/>
            <a:chExt cx="5546725" cy="1031401"/>
          </a:xfrm>
        </p:grpSpPr>
        <p:sp>
          <p:nvSpPr>
            <p:cNvPr id="44053" name="TextBox 69"/>
            <p:cNvSpPr txBox="1">
              <a:spLocks noChangeArrowheads="1"/>
            </p:cNvSpPr>
            <p:nvPr/>
          </p:nvSpPr>
          <p:spPr bwMode="auto">
            <a:xfrm>
              <a:off x="5254188" y="6416665"/>
              <a:ext cx="1295400" cy="476250"/>
            </a:xfrm>
            <a:prstGeom prst="rect">
              <a:avLst/>
            </a:prstGeom>
            <a:noFill/>
            <a:ln w="9525">
              <a:noFill/>
              <a:miter lim="800000"/>
              <a:headEnd/>
              <a:tailEnd/>
            </a:ln>
          </p:spPr>
          <p:txBody>
            <a:bodyPr>
              <a:spAutoFit/>
            </a:bodyPr>
            <a:lstStyle/>
            <a:p>
              <a:r>
                <a:rPr lang="en-US" sz="2500"/>
                <a:t>22,262</a:t>
              </a:r>
              <a:endParaRPr lang="en-US" sz="3000"/>
            </a:p>
          </p:txBody>
        </p:sp>
        <p:sp>
          <p:nvSpPr>
            <p:cNvPr id="44054" name="TextBox 69"/>
            <p:cNvSpPr txBox="1">
              <a:spLocks noChangeArrowheads="1"/>
            </p:cNvSpPr>
            <p:nvPr/>
          </p:nvSpPr>
          <p:spPr bwMode="auto">
            <a:xfrm>
              <a:off x="1002863" y="6375390"/>
              <a:ext cx="1295400" cy="477838"/>
            </a:xfrm>
            <a:prstGeom prst="rect">
              <a:avLst/>
            </a:prstGeom>
            <a:noFill/>
            <a:ln w="9525">
              <a:noFill/>
              <a:miter lim="800000"/>
              <a:headEnd/>
              <a:tailEnd/>
            </a:ln>
          </p:spPr>
          <p:txBody>
            <a:bodyPr>
              <a:spAutoFit/>
            </a:bodyPr>
            <a:lstStyle/>
            <a:p>
              <a:r>
                <a:rPr lang="en-US" sz="2500"/>
                <a:t>24,198</a:t>
              </a:r>
              <a:endParaRPr lang="en-US" sz="3000"/>
            </a:p>
          </p:txBody>
        </p:sp>
        <p:sp>
          <p:nvSpPr>
            <p:cNvPr id="44055" name="TextBox 69"/>
            <p:cNvSpPr txBox="1">
              <a:spLocks noChangeArrowheads="1"/>
            </p:cNvSpPr>
            <p:nvPr/>
          </p:nvSpPr>
          <p:spPr bwMode="auto">
            <a:xfrm>
              <a:off x="3471426" y="6405553"/>
              <a:ext cx="1295400" cy="477837"/>
            </a:xfrm>
            <a:prstGeom prst="rect">
              <a:avLst/>
            </a:prstGeom>
            <a:noFill/>
            <a:ln w="9525">
              <a:noFill/>
              <a:miter lim="800000"/>
              <a:headEnd/>
              <a:tailEnd/>
            </a:ln>
          </p:spPr>
          <p:txBody>
            <a:bodyPr>
              <a:spAutoFit/>
            </a:bodyPr>
            <a:lstStyle/>
            <a:p>
              <a:r>
                <a:rPr lang="en-US" sz="2500"/>
                <a:t>&gt;&gt;</a:t>
              </a:r>
              <a:endParaRPr lang="en-US" sz="3000"/>
            </a:p>
          </p:txBody>
        </p:sp>
        <p:sp>
          <p:nvSpPr>
            <p:cNvPr id="44056" name="TextBox 69"/>
            <p:cNvSpPr txBox="1">
              <a:spLocks noChangeArrowheads="1"/>
            </p:cNvSpPr>
            <p:nvPr/>
          </p:nvSpPr>
          <p:spPr bwMode="auto">
            <a:xfrm>
              <a:off x="1387551" y="6929452"/>
              <a:ext cx="4572622" cy="477339"/>
            </a:xfrm>
            <a:prstGeom prst="rect">
              <a:avLst/>
            </a:prstGeom>
            <a:noFill/>
            <a:ln w="9525">
              <a:noFill/>
              <a:miter lim="800000"/>
              <a:headEnd/>
              <a:tailEnd/>
            </a:ln>
          </p:spPr>
          <p:txBody>
            <a:bodyPr>
              <a:spAutoFit/>
            </a:bodyPr>
            <a:lstStyle/>
            <a:p>
              <a:pPr algn="r"/>
              <a:r>
                <a:rPr lang="en-US" sz="2500">
                  <a:solidFill>
                    <a:srgbClr val="FFFF00"/>
                  </a:solidFill>
                </a:rPr>
                <a:t>Very significant: 5.8 stand. dev.</a:t>
              </a:r>
            </a:p>
          </p:txBody>
        </p:sp>
      </p:grpSp>
      <p:grpSp>
        <p:nvGrpSpPr>
          <p:cNvPr id="3" name="Group 39"/>
          <p:cNvGrpSpPr>
            <a:grpSpLocks/>
          </p:cNvGrpSpPr>
          <p:nvPr/>
        </p:nvGrpSpPr>
        <p:grpSpPr bwMode="auto">
          <a:xfrm>
            <a:off x="1295400" y="865188"/>
            <a:ext cx="5499100" cy="3981450"/>
            <a:chOff x="1692275" y="2318670"/>
            <a:chExt cx="5499234" cy="3982108"/>
          </a:xfrm>
        </p:grpSpPr>
        <p:grpSp>
          <p:nvGrpSpPr>
            <p:cNvPr id="4" name="Group 6"/>
            <p:cNvGrpSpPr>
              <a:grpSpLocks/>
            </p:cNvGrpSpPr>
            <p:nvPr/>
          </p:nvGrpSpPr>
          <p:grpSpPr bwMode="auto">
            <a:xfrm>
              <a:off x="4527550" y="2913657"/>
              <a:ext cx="203200" cy="2209800"/>
              <a:chOff x="1208" y="1424"/>
              <a:chExt cx="160" cy="2096"/>
            </a:xfrm>
            <a:solidFill>
              <a:srgbClr val="07CEE9"/>
            </a:solidFill>
          </p:grpSpPr>
          <p:sp>
            <p:nvSpPr>
              <p:cNvPr id="7" name="Oval 7"/>
              <p:cNvSpPr>
                <a:spLocks noChangeArrowheads="1"/>
              </p:cNvSpPr>
              <p:nvPr/>
            </p:nvSpPr>
            <p:spPr bwMode="auto">
              <a:xfrm>
                <a:off x="1216" y="1424"/>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8" name="Oval 8"/>
              <p:cNvSpPr>
                <a:spLocks noChangeArrowheads="1"/>
              </p:cNvSpPr>
              <p:nvPr/>
            </p:nvSpPr>
            <p:spPr bwMode="auto">
              <a:xfrm>
                <a:off x="1216" y="2544"/>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9" name="Oval 9"/>
              <p:cNvSpPr>
                <a:spLocks noChangeArrowheads="1"/>
              </p:cNvSpPr>
              <p:nvPr/>
            </p:nvSpPr>
            <p:spPr bwMode="auto">
              <a:xfrm>
                <a:off x="1208" y="2312"/>
                <a:ext cx="160" cy="288"/>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grpSp>
        <p:grpSp>
          <p:nvGrpSpPr>
            <p:cNvPr id="5" name="Group 28"/>
            <p:cNvGrpSpPr>
              <a:grpSpLocks/>
            </p:cNvGrpSpPr>
            <p:nvPr/>
          </p:nvGrpSpPr>
          <p:grpSpPr bwMode="auto">
            <a:xfrm>
              <a:off x="1692275" y="3571865"/>
              <a:ext cx="5499234" cy="2728913"/>
              <a:chOff x="1691544" y="3683360"/>
              <a:chExt cx="5500486" cy="2730140"/>
            </a:xfrm>
          </p:grpSpPr>
          <p:grpSp>
            <p:nvGrpSpPr>
              <p:cNvPr id="6" name="Group 2"/>
              <p:cNvGrpSpPr>
                <a:grpSpLocks/>
              </p:cNvGrpSpPr>
              <p:nvPr/>
            </p:nvGrpSpPr>
            <p:grpSpPr bwMode="auto">
              <a:xfrm>
                <a:off x="2393950" y="4203700"/>
                <a:ext cx="203200" cy="2209800"/>
                <a:chOff x="1208" y="1424"/>
                <a:chExt cx="160" cy="2096"/>
              </a:xfrm>
              <a:solidFill>
                <a:srgbClr val="07CEE9"/>
              </a:solidFill>
            </p:grpSpPr>
            <p:sp>
              <p:nvSpPr>
                <p:cNvPr id="23" name="Oval 3"/>
                <p:cNvSpPr>
                  <a:spLocks noChangeArrowheads="1"/>
                </p:cNvSpPr>
                <p:nvPr/>
              </p:nvSpPr>
              <p:spPr bwMode="auto">
                <a:xfrm>
                  <a:off x="1216" y="1424"/>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24" name="Oval 4"/>
                <p:cNvSpPr>
                  <a:spLocks noChangeArrowheads="1"/>
                </p:cNvSpPr>
                <p:nvPr/>
              </p:nvSpPr>
              <p:spPr bwMode="auto">
                <a:xfrm>
                  <a:off x="1216" y="2544"/>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25" name="Oval 5"/>
                <p:cNvSpPr>
                  <a:spLocks noChangeArrowheads="1"/>
                </p:cNvSpPr>
                <p:nvPr/>
              </p:nvSpPr>
              <p:spPr bwMode="auto">
                <a:xfrm>
                  <a:off x="1208" y="2312"/>
                  <a:ext cx="160" cy="288"/>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grpSp>
          <p:grpSp>
            <p:nvGrpSpPr>
              <p:cNvPr id="10" name="Group 10"/>
              <p:cNvGrpSpPr>
                <a:grpSpLocks/>
              </p:cNvGrpSpPr>
              <p:nvPr/>
            </p:nvGrpSpPr>
            <p:grpSpPr bwMode="auto">
              <a:xfrm>
                <a:off x="6635750" y="4203700"/>
                <a:ext cx="203200" cy="2209800"/>
                <a:chOff x="1208" y="1424"/>
                <a:chExt cx="160" cy="2096"/>
              </a:xfrm>
              <a:solidFill>
                <a:srgbClr val="07CEE9"/>
              </a:solidFill>
            </p:grpSpPr>
            <p:sp>
              <p:nvSpPr>
                <p:cNvPr id="20" name="Oval 11"/>
                <p:cNvSpPr>
                  <a:spLocks noChangeArrowheads="1"/>
                </p:cNvSpPr>
                <p:nvPr/>
              </p:nvSpPr>
              <p:spPr bwMode="auto">
                <a:xfrm>
                  <a:off x="1216" y="1424"/>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21" name="Oval 12"/>
                <p:cNvSpPr>
                  <a:spLocks noChangeArrowheads="1"/>
                </p:cNvSpPr>
                <p:nvPr/>
              </p:nvSpPr>
              <p:spPr bwMode="auto">
                <a:xfrm>
                  <a:off x="1216" y="2544"/>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22" name="Oval 13"/>
                <p:cNvSpPr>
                  <a:spLocks noChangeArrowheads="1"/>
                </p:cNvSpPr>
                <p:nvPr/>
              </p:nvSpPr>
              <p:spPr bwMode="auto">
                <a:xfrm>
                  <a:off x="1208" y="2312"/>
                  <a:ext cx="160" cy="288"/>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grpSp>
          <p:sp>
            <p:nvSpPr>
              <p:cNvPr id="44047" name="Text Box 14"/>
              <p:cNvSpPr txBox="1">
                <a:spLocks noChangeArrowheads="1"/>
              </p:cNvSpPr>
              <p:nvPr/>
            </p:nvSpPr>
            <p:spPr bwMode="auto">
              <a:xfrm>
                <a:off x="1691544" y="3683360"/>
                <a:ext cx="1582844" cy="369559"/>
              </a:xfrm>
              <a:prstGeom prst="rect">
                <a:avLst/>
              </a:prstGeom>
              <a:noFill/>
              <a:ln w="9525">
                <a:noFill/>
                <a:miter lim="800000"/>
                <a:headEnd/>
                <a:tailEnd/>
              </a:ln>
            </p:spPr>
            <p:txBody>
              <a:bodyPr wrap="none">
                <a:spAutoFit/>
              </a:bodyPr>
              <a:lstStyle/>
              <a:p>
                <a:r>
                  <a:rPr lang="en-US"/>
                  <a:t>New Guinean</a:t>
                </a:r>
              </a:p>
            </p:txBody>
          </p:sp>
          <p:sp>
            <p:nvSpPr>
              <p:cNvPr id="44048" name="Text Box 15"/>
              <p:cNvSpPr txBox="1">
                <a:spLocks noChangeArrowheads="1"/>
              </p:cNvSpPr>
              <p:nvPr/>
            </p:nvSpPr>
            <p:spPr bwMode="auto">
              <a:xfrm>
                <a:off x="6160744" y="3708359"/>
                <a:ext cx="1031286" cy="369559"/>
              </a:xfrm>
              <a:prstGeom prst="rect">
                <a:avLst/>
              </a:prstGeom>
              <a:noFill/>
              <a:ln w="9525">
                <a:noFill/>
                <a:miter lim="800000"/>
                <a:headEnd/>
                <a:tailEnd/>
              </a:ln>
            </p:spPr>
            <p:txBody>
              <a:bodyPr wrap="none">
                <a:spAutoFit/>
              </a:bodyPr>
              <a:lstStyle/>
              <a:p>
                <a:r>
                  <a:rPr lang="en-US"/>
                  <a:t>Chinese</a:t>
                </a:r>
              </a:p>
            </p:txBody>
          </p:sp>
          <p:sp>
            <p:nvSpPr>
              <p:cNvPr id="44049" name="Text Box 17"/>
              <p:cNvSpPr txBox="1">
                <a:spLocks noChangeArrowheads="1"/>
              </p:cNvSpPr>
              <p:nvPr/>
            </p:nvSpPr>
            <p:spPr bwMode="auto">
              <a:xfrm>
                <a:off x="2924175" y="4262438"/>
                <a:ext cx="401638" cy="519112"/>
              </a:xfrm>
              <a:prstGeom prst="rect">
                <a:avLst/>
              </a:prstGeom>
              <a:noFill/>
              <a:ln w="9525">
                <a:noFill/>
                <a:miter lim="800000"/>
                <a:headEnd/>
                <a:tailEnd/>
              </a:ln>
            </p:spPr>
            <p:txBody>
              <a:bodyPr wrap="none">
                <a:spAutoFit/>
              </a:bodyPr>
              <a:lstStyle/>
              <a:p>
                <a:r>
                  <a:rPr lang="en-US" sz="2800" b="1">
                    <a:latin typeface="Arial Unicode MS" pitchFamily="34" charset="-128"/>
                  </a:rPr>
                  <a:t>T</a:t>
                </a:r>
              </a:p>
            </p:txBody>
          </p:sp>
          <p:sp>
            <p:nvSpPr>
              <p:cNvPr id="44050" name="Text Box 18"/>
              <p:cNvSpPr txBox="1">
                <a:spLocks noChangeArrowheads="1"/>
              </p:cNvSpPr>
              <p:nvPr/>
            </p:nvSpPr>
            <p:spPr bwMode="auto">
              <a:xfrm>
                <a:off x="5838825" y="4271963"/>
                <a:ext cx="460375" cy="519112"/>
              </a:xfrm>
              <a:prstGeom prst="rect">
                <a:avLst/>
              </a:prstGeom>
              <a:noFill/>
              <a:ln w="9525">
                <a:noFill/>
                <a:miter lim="800000"/>
                <a:headEnd/>
                <a:tailEnd/>
              </a:ln>
            </p:spPr>
            <p:txBody>
              <a:bodyPr wrap="none">
                <a:spAutoFit/>
              </a:bodyPr>
              <a:lstStyle/>
              <a:p>
                <a:r>
                  <a:rPr lang="en-US" sz="2800" b="1">
                    <a:latin typeface="Arial Unicode MS" pitchFamily="34" charset="-128"/>
                  </a:rPr>
                  <a:t>G</a:t>
                </a:r>
              </a:p>
            </p:txBody>
          </p:sp>
          <p:sp>
            <p:nvSpPr>
              <p:cNvPr id="44051" name="Line 19"/>
              <p:cNvSpPr>
                <a:spLocks noChangeShapeType="1"/>
              </p:cNvSpPr>
              <p:nvPr/>
            </p:nvSpPr>
            <p:spPr bwMode="auto">
              <a:xfrm flipH="1">
                <a:off x="2482850" y="4533900"/>
                <a:ext cx="476250" cy="104775"/>
              </a:xfrm>
              <a:prstGeom prst="line">
                <a:avLst/>
              </a:prstGeom>
              <a:noFill/>
              <a:ln w="57150">
                <a:solidFill>
                  <a:srgbClr val="FF0000"/>
                </a:solidFill>
                <a:round/>
                <a:headEnd/>
                <a:tailEnd type="triangle" w="med" len="med"/>
              </a:ln>
            </p:spPr>
            <p:txBody>
              <a:bodyPr/>
              <a:lstStyle/>
              <a:p>
                <a:endParaRPr lang="en-US"/>
              </a:p>
            </p:txBody>
          </p:sp>
          <p:sp>
            <p:nvSpPr>
              <p:cNvPr id="44052" name="Line 20"/>
              <p:cNvSpPr>
                <a:spLocks noChangeShapeType="1"/>
              </p:cNvSpPr>
              <p:nvPr/>
            </p:nvSpPr>
            <p:spPr bwMode="auto">
              <a:xfrm>
                <a:off x="6292850" y="4543425"/>
                <a:ext cx="476250" cy="104775"/>
              </a:xfrm>
              <a:prstGeom prst="line">
                <a:avLst/>
              </a:prstGeom>
              <a:noFill/>
              <a:ln w="57150">
                <a:solidFill>
                  <a:srgbClr val="FF0000"/>
                </a:solidFill>
                <a:round/>
                <a:headEnd/>
                <a:tailEnd type="triangle" w="med" len="med"/>
              </a:ln>
            </p:spPr>
            <p:txBody>
              <a:bodyPr/>
              <a:lstStyle/>
              <a:p>
                <a:endParaRPr lang="en-US"/>
              </a:p>
            </p:txBody>
          </p:sp>
        </p:grpSp>
        <p:sp>
          <p:nvSpPr>
            <p:cNvPr id="44044" name="Text Box 16"/>
            <p:cNvSpPr txBox="1">
              <a:spLocks noChangeArrowheads="1"/>
            </p:cNvSpPr>
            <p:nvPr/>
          </p:nvSpPr>
          <p:spPr bwMode="auto">
            <a:xfrm>
              <a:off x="3791862" y="2318670"/>
              <a:ext cx="1697901" cy="646331"/>
            </a:xfrm>
            <a:prstGeom prst="rect">
              <a:avLst/>
            </a:prstGeom>
            <a:noFill/>
            <a:ln w="9525">
              <a:noFill/>
              <a:miter lim="800000"/>
              <a:headEnd/>
              <a:tailEnd/>
            </a:ln>
          </p:spPr>
          <p:txBody>
            <a:bodyPr wrap="none">
              <a:spAutoFit/>
            </a:bodyPr>
            <a:lstStyle/>
            <a:p>
              <a:pPr algn="ctr"/>
              <a:r>
                <a:rPr lang="en-US"/>
                <a:t>Denisova</a:t>
              </a:r>
            </a:p>
            <a:p>
              <a:pPr algn="ctr"/>
              <a:r>
                <a:rPr lang="en-US"/>
                <a:t>(derived allele)</a:t>
              </a:r>
            </a:p>
          </p:txBody>
        </p:sp>
      </p:grpSp>
      <p:sp>
        <p:nvSpPr>
          <p:cNvPr id="44040" name="TextBox 74"/>
          <p:cNvSpPr txBox="1">
            <a:spLocks noChangeArrowheads="1"/>
          </p:cNvSpPr>
          <p:nvPr/>
        </p:nvSpPr>
        <p:spPr bwMode="auto">
          <a:xfrm>
            <a:off x="0" y="0"/>
            <a:ext cx="9144000" cy="554038"/>
          </a:xfrm>
          <a:prstGeom prst="rect">
            <a:avLst/>
          </a:prstGeom>
          <a:noFill/>
          <a:ln w="9525">
            <a:noFill/>
            <a:miter lim="800000"/>
            <a:headEnd/>
            <a:tailEnd/>
          </a:ln>
        </p:spPr>
        <p:txBody>
          <a:bodyPr>
            <a:spAutoFit/>
          </a:bodyPr>
          <a:lstStyle/>
          <a:p>
            <a:pPr algn="ctr"/>
            <a:r>
              <a:rPr lang="en-US" sz="3000">
                <a:solidFill>
                  <a:srgbClr val="FFFF00"/>
                </a:solidFill>
              </a:rPr>
              <a:t>Does Denisova match some humans than others?</a:t>
            </a:r>
          </a:p>
        </p:txBody>
      </p:sp>
      <p:sp>
        <p:nvSpPr>
          <p:cNvPr id="34" name="Text Box 2"/>
          <p:cNvSpPr txBox="1">
            <a:spLocks noChangeArrowheads="1"/>
          </p:cNvSpPr>
          <p:nvPr/>
        </p:nvSpPr>
        <p:spPr bwMode="auto">
          <a:xfrm>
            <a:off x="469900" y="6088063"/>
            <a:ext cx="8229600" cy="477837"/>
          </a:xfrm>
          <a:prstGeom prst="rect">
            <a:avLst/>
          </a:prstGeom>
          <a:noFill/>
          <a:ln w="9525">
            <a:noFill/>
            <a:miter lim="800000"/>
            <a:headEnd/>
            <a:tailEnd/>
          </a:ln>
        </p:spPr>
        <p:txBody>
          <a:bodyPr>
            <a:spAutoFit/>
          </a:bodyPr>
          <a:lstStyle/>
          <a:p>
            <a:pPr algn="ctr"/>
            <a:r>
              <a:rPr lang="en-US" sz="2500" dirty="0"/>
              <a:t>Estimated to contribute 4-6% of New Guinean ancestry</a:t>
            </a:r>
          </a:p>
        </p:txBody>
      </p:sp>
      <p:sp>
        <p:nvSpPr>
          <p:cNvPr id="36" name="TextBox 35"/>
          <p:cNvSpPr txBox="1"/>
          <p:nvPr/>
        </p:nvSpPr>
        <p:spPr>
          <a:xfrm>
            <a:off x="317500" y="467668"/>
            <a:ext cx="3314700" cy="230832"/>
          </a:xfrm>
          <a:prstGeom prst="rect">
            <a:avLst/>
          </a:prstGeom>
          <a:noFill/>
        </p:spPr>
        <p:txBody>
          <a:bodyPr wrap="square" rtlCol="0">
            <a:spAutoFit/>
          </a:bodyPr>
          <a:lstStyle/>
          <a:p>
            <a:r>
              <a:rPr lang="en-US" sz="900" dirty="0"/>
              <a:t>Reich, Green et al. 2010</a:t>
            </a:r>
            <a:endParaRPr lang="en-US" sz="900" i="1" dirty="0"/>
          </a:p>
        </p:txBody>
      </p:sp>
    </p:spTree>
    <p:extLst>
      <p:ext uri="{BB962C8B-B14F-4D97-AF65-F5344CB8AC3E}">
        <p14:creationId xmlns:p14="http://schemas.microsoft.com/office/powerpoint/2010/main" val="223336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animBg="1"/>
      <p:bldP spid="29" grpId="0" animBg="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152400" y="-95250"/>
            <a:ext cx="9296400" cy="882650"/>
          </a:xfrm>
          <a:prstGeom prst="rect">
            <a:avLst/>
          </a:prstGeom>
          <a:noFill/>
          <a:ln w="9525">
            <a:noFill/>
            <a:miter lim="800000"/>
            <a:headEnd/>
            <a:tailEnd/>
          </a:ln>
        </p:spPr>
        <p:txBody>
          <a:bodyPr anchor="ctr"/>
          <a:lstStyle/>
          <a:p>
            <a:pPr algn="ctr"/>
            <a:r>
              <a:rPr lang="en-US" sz="3200">
                <a:solidFill>
                  <a:srgbClr val="FFFF00"/>
                </a:solidFill>
              </a:rPr>
              <a:t> Denisova genes widespread east of Wallace Line</a:t>
            </a:r>
          </a:p>
        </p:txBody>
      </p:sp>
      <p:pic>
        <p:nvPicPr>
          <p:cNvPr id="2" name="Picture 1"/>
          <p:cNvPicPr>
            <a:picLocks noChangeAspect="1"/>
          </p:cNvPicPr>
          <p:nvPr/>
        </p:nvPicPr>
        <p:blipFill>
          <a:blip r:embed="rId2"/>
          <a:stretch>
            <a:fillRect/>
          </a:stretch>
        </p:blipFill>
        <p:spPr>
          <a:xfrm>
            <a:off x="749300" y="681540"/>
            <a:ext cx="7587003" cy="5857837"/>
          </a:xfrm>
          <a:prstGeom prst="rect">
            <a:avLst/>
          </a:prstGeom>
        </p:spPr>
      </p:pic>
      <p:sp>
        <p:nvSpPr>
          <p:cNvPr id="6" name="TextBox 5"/>
          <p:cNvSpPr txBox="1"/>
          <p:nvPr/>
        </p:nvSpPr>
        <p:spPr>
          <a:xfrm>
            <a:off x="12700" y="6601768"/>
            <a:ext cx="7874000" cy="369332"/>
          </a:xfrm>
          <a:prstGeom prst="rect">
            <a:avLst/>
          </a:prstGeom>
          <a:noFill/>
        </p:spPr>
        <p:txBody>
          <a:bodyPr wrap="square" rtlCol="0">
            <a:spAutoFit/>
          </a:bodyPr>
          <a:lstStyle/>
          <a:p>
            <a:r>
              <a:rPr lang="en-US" sz="900" dirty="0"/>
              <a:t>Reich et al. 2011; Reich (2018) </a:t>
            </a:r>
            <a:r>
              <a:rPr lang="en-US" sz="900" i="1" dirty="0"/>
              <a:t>Who We Are and How We Got Here: Ancient DNA and the New Science of the Human Past</a:t>
            </a:r>
          </a:p>
          <a:p>
            <a:endParaRPr lang="en-US" sz="900" i="1" dirty="0"/>
          </a:p>
        </p:txBody>
      </p:sp>
    </p:spTree>
    <p:extLst>
      <p:ext uri="{BB962C8B-B14F-4D97-AF65-F5344CB8AC3E}">
        <p14:creationId xmlns:p14="http://schemas.microsoft.com/office/powerpoint/2010/main" val="4096243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cstate="print"/>
          <a:srcRect r="3922"/>
          <a:stretch/>
        </p:blipFill>
        <p:spPr bwMode="auto">
          <a:xfrm>
            <a:off x="192320" y="1901368"/>
            <a:ext cx="8037280" cy="4656510"/>
          </a:xfrm>
          <a:prstGeom prst="rect">
            <a:avLst/>
          </a:prstGeom>
          <a:noFill/>
          <a:ln w="9525">
            <a:noFill/>
            <a:miter lim="800000"/>
            <a:headEnd/>
            <a:tailEnd/>
          </a:ln>
        </p:spPr>
      </p:pic>
      <p:sp>
        <p:nvSpPr>
          <p:cNvPr id="15" name="Rectangle 8"/>
          <p:cNvSpPr>
            <a:spLocks noChangeArrowheads="1"/>
          </p:cNvSpPr>
          <p:nvPr/>
        </p:nvSpPr>
        <p:spPr bwMode="auto">
          <a:xfrm>
            <a:off x="0" y="214100"/>
            <a:ext cx="8944100" cy="941600"/>
          </a:xfrm>
          <a:prstGeom prst="rect">
            <a:avLst/>
          </a:prstGeom>
          <a:noFill/>
          <a:ln w="9525">
            <a:noFill/>
            <a:miter lim="800000"/>
            <a:headEnd/>
            <a:tailEnd/>
          </a:ln>
          <a:effectLst/>
        </p:spPr>
        <p:txBody>
          <a:bodyPr anchor="ctr"/>
          <a:lstStyle/>
          <a:p>
            <a:pPr algn="l"/>
            <a:r>
              <a:rPr lang="en-US" sz="4000" dirty="0">
                <a:solidFill>
                  <a:srgbClr val="FFFF00"/>
                </a:solidFill>
              </a:rPr>
              <a:t>Pandora’s Box of Archaic Mixtures</a:t>
            </a:r>
          </a:p>
        </p:txBody>
      </p:sp>
      <p:sp>
        <p:nvSpPr>
          <p:cNvPr id="16" name="TextBox 15"/>
          <p:cNvSpPr txBox="1"/>
          <p:nvPr/>
        </p:nvSpPr>
        <p:spPr>
          <a:xfrm>
            <a:off x="101600" y="1064568"/>
            <a:ext cx="7874000" cy="230832"/>
          </a:xfrm>
          <a:prstGeom prst="rect">
            <a:avLst/>
          </a:prstGeom>
          <a:noFill/>
        </p:spPr>
        <p:txBody>
          <a:bodyPr wrap="square" rtlCol="0">
            <a:spAutoFit/>
          </a:bodyPr>
          <a:lstStyle/>
          <a:p>
            <a:r>
              <a:rPr lang="en-US" sz="900" dirty="0" err="1"/>
              <a:t>Prufer</a:t>
            </a:r>
            <a:r>
              <a:rPr lang="en-US" sz="900" dirty="0"/>
              <a:t> et al. 2014</a:t>
            </a:r>
            <a:endParaRPr lang="en-US" sz="900" i="1" dirty="0"/>
          </a:p>
        </p:txBody>
      </p:sp>
    </p:spTree>
    <p:extLst>
      <p:ext uri="{BB962C8B-B14F-4D97-AF65-F5344CB8AC3E}">
        <p14:creationId xmlns:p14="http://schemas.microsoft.com/office/powerpoint/2010/main" val="1394144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0" y="0"/>
            <a:ext cx="9144000" cy="1524000"/>
          </a:xfrm>
          <a:prstGeom prst="rect">
            <a:avLst/>
          </a:prstGeom>
        </p:spPr>
        <p:txBody>
          <a:bodyPr/>
          <a:lstStyle/>
          <a:p>
            <a:pPr>
              <a:defRPr/>
            </a:pPr>
            <a:endParaRPr lang="en-US" sz="2900" dirty="0">
              <a:solidFill>
                <a:srgbClr val="FFFFFF"/>
              </a:solidFill>
              <a:latin typeface="Arial" pitchFamily="34" charset="0"/>
              <a:ea typeface="+mj-ea"/>
              <a:cs typeface="Arial" pitchFamily="34" charset="0"/>
            </a:endParaRPr>
          </a:p>
        </p:txBody>
      </p:sp>
      <p:sp>
        <p:nvSpPr>
          <p:cNvPr id="2" name="Rectangle 1"/>
          <p:cNvSpPr/>
          <p:nvPr/>
        </p:nvSpPr>
        <p:spPr>
          <a:xfrm>
            <a:off x="-25400" y="-12700"/>
            <a:ext cx="9093200" cy="477054"/>
          </a:xfrm>
          <a:prstGeom prst="rect">
            <a:avLst/>
          </a:prstGeom>
        </p:spPr>
        <p:txBody>
          <a:bodyPr wrap="square">
            <a:spAutoFit/>
          </a:bodyPr>
          <a:lstStyle/>
          <a:p>
            <a:pPr>
              <a:defRPr/>
            </a:pPr>
            <a:r>
              <a:rPr lang="en-US" sz="2500" dirty="0">
                <a:solidFill>
                  <a:srgbClr val="FFFF00"/>
                </a:solidFill>
                <a:latin typeface="Arial" pitchFamily="34" charset="0"/>
                <a:cs typeface="Arial" pitchFamily="34" charset="0"/>
              </a:rPr>
              <a:t>Second surprise </a:t>
            </a:r>
            <a:r>
              <a:rPr lang="mr-IN" sz="2500" dirty="0">
                <a:solidFill>
                  <a:srgbClr val="FFFF00"/>
                </a:solidFill>
                <a:latin typeface="Arial" pitchFamily="34" charset="0"/>
                <a:cs typeface="Arial" pitchFamily="34" charset="0"/>
              </a:rPr>
              <a:t>–</a:t>
            </a:r>
            <a:r>
              <a:rPr lang="en-US" sz="2500" dirty="0">
                <a:solidFill>
                  <a:srgbClr val="FFFF00"/>
                </a:solidFill>
                <a:latin typeface="Arial" pitchFamily="34" charset="0"/>
                <a:cs typeface="Arial" pitchFamily="34" charset="0"/>
              </a:rPr>
              <a:t> “White People” are a recent phenomenon</a:t>
            </a:r>
          </a:p>
        </p:txBody>
      </p:sp>
      <p:sp>
        <p:nvSpPr>
          <p:cNvPr id="119" name="Rectangle 2"/>
          <p:cNvSpPr txBox="1">
            <a:spLocks noChangeArrowheads="1"/>
          </p:cNvSpPr>
          <p:nvPr/>
        </p:nvSpPr>
        <p:spPr>
          <a:xfrm>
            <a:off x="330200" y="76200"/>
            <a:ext cx="9144000" cy="990600"/>
          </a:xfrm>
          <a:prstGeom prst="rect">
            <a:avLst/>
          </a:prstGeom>
        </p:spPr>
        <p:txBody>
          <a:bodyPr/>
          <a:lstStyle/>
          <a:p>
            <a:pPr>
              <a:defRPr/>
            </a:pPr>
            <a:endParaRPr lang="en-US" sz="2900" dirty="0">
              <a:solidFill>
                <a:srgbClr val="FFFFFF"/>
              </a:solidFill>
              <a:latin typeface="Arial" pitchFamily="34" charset="0"/>
              <a:ea typeface="+mj-ea"/>
              <a:cs typeface="Arial" pitchFamily="34" charset="0"/>
            </a:endParaRPr>
          </a:p>
        </p:txBody>
      </p:sp>
      <p:grpSp>
        <p:nvGrpSpPr>
          <p:cNvPr id="141" name="Group 140"/>
          <p:cNvGrpSpPr/>
          <p:nvPr/>
        </p:nvGrpSpPr>
        <p:grpSpPr>
          <a:xfrm>
            <a:off x="-12700" y="850900"/>
            <a:ext cx="9194799" cy="4507997"/>
            <a:chOff x="-12700" y="850900"/>
            <a:chExt cx="9194799" cy="4507997"/>
          </a:xfrm>
        </p:grpSpPr>
        <p:pic>
          <p:nvPicPr>
            <p:cNvPr id="101" name="Picture 100">
              <a:extLst>
                <a:ext uri="{FF2B5EF4-FFF2-40B4-BE49-F238E27FC236}">
                  <a16:creationId xmlns:a16="http://schemas.microsoft.com/office/drawing/2014/main" id="{70BEB5E1-7F85-5743-AB92-7CC85110DA3C}"/>
                </a:ext>
              </a:extLst>
            </p:cNvPr>
            <p:cNvPicPr>
              <a:picLocks noChangeAspect="1"/>
            </p:cNvPicPr>
            <p:nvPr/>
          </p:nvPicPr>
          <p:blipFill rotWithShape="1">
            <a:blip r:embed="rId3"/>
            <a:srcRect l="13148" t="17777" r="34815" b="42778"/>
            <a:stretch/>
          </p:blipFill>
          <p:spPr>
            <a:xfrm>
              <a:off x="4572000" y="2184400"/>
              <a:ext cx="4187952" cy="3174497"/>
            </a:xfrm>
            <a:prstGeom prst="rect">
              <a:avLst/>
            </a:prstGeom>
          </p:spPr>
        </p:pic>
        <p:grpSp>
          <p:nvGrpSpPr>
            <p:cNvPr id="40" name="Group 39"/>
            <p:cNvGrpSpPr/>
            <p:nvPr/>
          </p:nvGrpSpPr>
          <p:grpSpPr>
            <a:xfrm>
              <a:off x="-12700" y="850900"/>
              <a:ext cx="9194799" cy="2124908"/>
              <a:chOff x="-1250099" y="1384300"/>
              <a:chExt cx="15336561" cy="2124908"/>
            </a:xfrm>
          </p:grpSpPr>
          <p:sp>
            <p:nvSpPr>
              <p:cNvPr id="48" name="TextBox 47"/>
              <p:cNvSpPr txBox="1"/>
              <p:nvPr/>
            </p:nvSpPr>
            <p:spPr>
              <a:xfrm>
                <a:off x="-1250099" y="2832100"/>
                <a:ext cx="2150084" cy="677108"/>
              </a:xfrm>
              <a:prstGeom prst="rect">
                <a:avLst/>
              </a:prstGeom>
              <a:noFill/>
            </p:spPr>
            <p:txBody>
              <a:bodyPr wrap="square" rtlCol="0">
                <a:spAutoFit/>
              </a:bodyPr>
              <a:lstStyle/>
              <a:p>
                <a:pPr algn="r"/>
                <a:r>
                  <a:rPr lang="en-US" sz="1900" dirty="0"/>
                  <a:t>&gt;8,000 years ago</a:t>
                </a:r>
              </a:p>
            </p:txBody>
          </p:sp>
          <p:sp>
            <p:nvSpPr>
              <p:cNvPr id="42" name="TextBox 41"/>
              <p:cNvSpPr txBox="1"/>
              <p:nvPr/>
            </p:nvSpPr>
            <p:spPr>
              <a:xfrm>
                <a:off x="-1228916" y="1384300"/>
                <a:ext cx="15315378" cy="400110"/>
              </a:xfrm>
              <a:prstGeom prst="rect">
                <a:avLst/>
              </a:prstGeom>
              <a:noFill/>
            </p:spPr>
            <p:txBody>
              <a:bodyPr wrap="square" rtlCol="0">
                <a:spAutoFit/>
              </a:bodyPr>
              <a:lstStyle/>
              <a:p>
                <a:r>
                  <a:rPr lang="en-US" sz="2000" dirty="0"/>
                  <a:t>Derived from 4 sources as different from each other as Europeans / East Asians</a:t>
                </a:r>
              </a:p>
            </p:txBody>
          </p:sp>
        </p:grpSp>
        <p:grpSp>
          <p:nvGrpSpPr>
            <p:cNvPr id="12" name="Group 11"/>
            <p:cNvGrpSpPr/>
            <p:nvPr/>
          </p:nvGrpSpPr>
          <p:grpSpPr>
            <a:xfrm>
              <a:off x="1270000" y="2089150"/>
              <a:ext cx="2692401" cy="1076127"/>
              <a:chOff x="1600200" y="2089150"/>
              <a:chExt cx="2692401" cy="1076127"/>
            </a:xfrm>
          </p:grpSpPr>
          <p:pic>
            <p:nvPicPr>
              <p:cNvPr id="51" name="Picture 50" descr="EHG_Iran_N_Levant_N_WHG.4.DerivedProportions.pdf"/>
              <p:cNvPicPr>
                <a:picLocks noChangeAspect="1"/>
              </p:cNvPicPr>
              <p:nvPr/>
            </p:nvPicPr>
            <p:blipFill rotWithShape="1">
              <a:blip r:embed="rId4">
                <a:extLst>
                  <a:ext uri="{28A0092B-C50C-407E-A947-70E740481C1C}">
                    <a14:useLocalDpi xmlns:a14="http://schemas.microsoft.com/office/drawing/2010/main" val="0"/>
                  </a:ext>
                </a:extLst>
              </a:blip>
              <a:srcRect l="20371" t="21018" r="30575" b="75371"/>
              <a:stretch/>
            </p:blipFill>
            <p:spPr>
              <a:xfrm>
                <a:off x="1600200" y="2133600"/>
                <a:ext cx="2652328" cy="247650"/>
              </a:xfrm>
              <a:prstGeom prst="rect">
                <a:avLst/>
              </a:prstGeom>
            </p:spPr>
          </p:pic>
          <p:pic>
            <p:nvPicPr>
              <p:cNvPr id="53" name="Picture 52" descr="EHG_Iran_N_Levant_N_WHG.4.DerivedProportions.pdf"/>
              <p:cNvPicPr>
                <a:picLocks noChangeAspect="1"/>
              </p:cNvPicPr>
              <p:nvPr/>
            </p:nvPicPr>
            <p:blipFill rotWithShape="1">
              <a:blip r:embed="rId4">
                <a:extLst>
                  <a:ext uri="{28A0092B-C50C-407E-A947-70E740481C1C}">
                    <a14:useLocalDpi xmlns:a14="http://schemas.microsoft.com/office/drawing/2010/main" val="0"/>
                  </a:ext>
                </a:extLst>
              </a:blip>
              <a:srcRect l="20885" t="17315" r="30061" b="78889"/>
              <a:stretch/>
            </p:blipFill>
            <p:spPr>
              <a:xfrm>
                <a:off x="1625600" y="2393950"/>
                <a:ext cx="2652328" cy="260350"/>
              </a:xfrm>
              <a:prstGeom prst="rect">
                <a:avLst/>
              </a:prstGeom>
            </p:spPr>
          </p:pic>
          <p:pic>
            <p:nvPicPr>
              <p:cNvPr id="55" name="Picture 54" descr="EHG_Iran_N_Levant_N_WHG.4.DerivedProportions.pdf"/>
              <p:cNvPicPr>
                <a:picLocks noChangeAspect="1"/>
              </p:cNvPicPr>
              <p:nvPr/>
            </p:nvPicPr>
            <p:blipFill rotWithShape="1">
              <a:blip r:embed="rId4">
                <a:extLst>
                  <a:ext uri="{28A0092B-C50C-407E-A947-70E740481C1C}">
                    <a14:useLocalDpi xmlns:a14="http://schemas.microsoft.com/office/drawing/2010/main" val="0"/>
                  </a:ext>
                </a:extLst>
              </a:blip>
              <a:srcRect l="20371" t="24629" r="30575" b="71297"/>
              <a:stretch/>
            </p:blipFill>
            <p:spPr>
              <a:xfrm>
                <a:off x="1600200" y="2635250"/>
                <a:ext cx="2652328" cy="279400"/>
              </a:xfrm>
              <a:prstGeom prst="rect">
                <a:avLst/>
              </a:prstGeom>
            </p:spPr>
          </p:pic>
          <p:pic>
            <p:nvPicPr>
              <p:cNvPr id="57" name="Picture 56" descr="EHG_Iran_N_Levant_N_WHG.4.DerivedProportions.pdf"/>
              <p:cNvPicPr>
                <a:picLocks noChangeAspect="1"/>
              </p:cNvPicPr>
              <p:nvPr/>
            </p:nvPicPr>
            <p:blipFill rotWithShape="1">
              <a:blip r:embed="rId4">
                <a:extLst>
                  <a:ext uri="{28A0092B-C50C-407E-A947-70E740481C1C}">
                    <a14:useLocalDpi xmlns:a14="http://schemas.microsoft.com/office/drawing/2010/main" val="0"/>
                  </a:ext>
                </a:extLst>
              </a:blip>
              <a:srcRect l="20371" t="13148" r="30575" b="82870"/>
              <a:stretch/>
            </p:blipFill>
            <p:spPr>
              <a:xfrm>
                <a:off x="1600200" y="2876550"/>
                <a:ext cx="2652328" cy="273050"/>
              </a:xfrm>
              <a:prstGeom prst="rect">
                <a:avLst/>
              </a:prstGeom>
            </p:spPr>
          </p:pic>
          <p:grpSp>
            <p:nvGrpSpPr>
              <p:cNvPr id="4" name="Group 3"/>
              <p:cNvGrpSpPr/>
              <p:nvPr/>
            </p:nvGrpSpPr>
            <p:grpSpPr>
              <a:xfrm>
                <a:off x="1606551" y="2089150"/>
                <a:ext cx="2686050" cy="1076127"/>
                <a:chOff x="1935170" y="2019300"/>
                <a:chExt cx="2451100" cy="1076127"/>
              </a:xfrm>
            </p:grpSpPr>
            <p:sp>
              <p:nvSpPr>
                <p:cNvPr id="52" name="TextBox 51"/>
                <p:cNvSpPr txBox="1"/>
                <p:nvPr/>
              </p:nvSpPr>
              <p:spPr>
                <a:xfrm>
                  <a:off x="1947870" y="2019300"/>
                  <a:ext cx="2438400" cy="307777"/>
                </a:xfrm>
                <a:prstGeom prst="rect">
                  <a:avLst/>
                </a:prstGeom>
                <a:noFill/>
              </p:spPr>
              <p:txBody>
                <a:bodyPr wrap="square" rtlCol="0">
                  <a:spAutoFit/>
                </a:bodyPr>
                <a:lstStyle/>
                <a:p>
                  <a:r>
                    <a:rPr lang="en-US" sz="1400" b="1" dirty="0">
                      <a:solidFill>
                        <a:schemeClr val="bg1"/>
                      </a:solidFill>
                    </a:rPr>
                    <a:t>Western European foragers</a:t>
                  </a:r>
                </a:p>
              </p:txBody>
            </p:sp>
            <p:sp>
              <p:nvSpPr>
                <p:cNvPr id="54" name="TextBox 53"/>
                <p:cNvSpPr txBox="1"/>
                <p:nvPr/>
              </p:nvSpPr>
              <p:spPr>
                <a:xfrm>
                  <a:off x="1935170" y="2273300"/>
                  <a:ext cx="2438400" cy="307777"/>
                </a:xfrm>
                <a:prstGeom prst="rect">
                  <a:avLst/>
                </a:prstGeom>
                <a:noFill/>
              </p:spPr>
              <p:txBody>
                <a:bodyPr wrap="square" rtlCol="0">
                  <a:spAutoFit/>
                </a:bodyPr>
                <a:lstStyle/>
                <a:p>
                  <a:r>
                    <a:rPr lang="en-US" sz="1400" b="1" dirty="0"/>
                    <a:t>Eastern European foragers</a:t>
                  </a:r>
                </a:p>
              </p:txBody>
            </p:sp>
            <p:sp>
              <p:nvSpPr>
                <p:cNvPr id="56" name="TextBox 55"/>
                <p:cNvSpPr txBox="1"/>
                <p:nvPr/>
              </p:nvSpPr>
              <p:spPr>
                <a:xfrm>
                  <a:off x="1941520" y="2527300"/>
                  <a:ext cx="2438400" cy="307777"/>
                </a:xfrm>
                <a:prstGeom prst="rect">
                  <a:avLst/>
                </a:prstGeom>
                <a:noFill/>
              </p:spPr>
              <p:txBody>
                <a:bodyPr wrap="square" rtlCol="0">
                  <a:spAutoFit/>
                </a:bodyPr>
                <a:lstStyle/>
                <a:p>
                  <a:r>
                    <a:rPr lang="en-US" sz="1400" b="1" dirty="0"/>
                    <a:t>Levant farmers</a:t>
                  </a:r>
                </a:p>
              </p:txBody>
            </p:sp>
            <p:sp>
              <p:nvSpPr>
                <p:cNvPr id="58" name="TextBox 57"/>
                <p:cNvSpPr txBox="1"/>
                <p:nvPr/>
              </p:nvSpPr>
              <p:spPr>
                <a:xfrm>
                  <a:off x="1941520" y="2787650"/>
                  <a:ext cx="2076450" cy="307777"/>
                </a:xfrm>
                <a:prstGeom prst="rect">
                  <a:avLst/>
                </a:prstGeom>
                <a:noFill/>
              </p:spPr>
              <p:txBody>
                <a:bodyPr wrap="square" rtlCol="0">
                  <a:spAutoFit/>
                </a:bodyPr>
                <a:lstStyle/>
                <a:p>
                  <a:r>
                    <a:rPr lang="en-US" sz="1400" b="1" dirty="0"/>
                    <a:t>Iran farmers</a:t>
                  </a:r>
                </a:p>
              </p:txBody>
            </p:sp>
          </p:grpSp>
        </p:grpSp>
        <p:grpSp>
          <p:nvGrpSpPr>
            <p:cNvPr id="5" name="Group 4"/>
            <p:cNvGrpSpPr/>
            <p:nvPr/>
          </p:nvGrpSpPr>
          <p:grpSpPr>
            <a:xfrm>
              <a:off x="5676900" y="2616200"/>
              <a:ext cx="2806700" cy="2707620"/>
              <a:chOff x="5981700" y="2209800"/>
              <a:chExt cx="2806700" cy="2707620"/>
            </a:xfrm>
          </p:grpSpPr>
          <p:sp>
            <p:nvSpPr>
              <p:cNvPr id="23" name="TextBox 22"/>
              <p:cNvSpPr txBox="1"/>
              <p:nvPr/>
            </p:nvSpPr>
            <p:spPr>
              <a:xfrm>
                <a:off x="5981700" y="2628900"/>
                <a:ext cx="1536700" cy="738664"/>
              </a:xfrm>
              <a:prstGeom prst="rect">
                <a:avLst/>
              </a:prstGeom>
              <a:noFill/>
              <a:ln>
                <a:noFill/>
              </a:ln>
            </p:spPr>
            <p:txBody>
              <a:bodyPr wrap="square" rtlCol="0">
                <a:spAutoFit/>
              </a:bodyPr>
              <a:lstStyle/>
              <a:p>
                <a:pPr algn="ctr"/>
                <a:r>
                  <a:rPr lang="en-US" sz="1400" b="1" dirty="0">
                    <a:latin typeface="Arial"/>
                    <a:cs typeface="Arial"/>
                  </a:rPr>
                  <a:t>Western European foragers</a:t>
                </a:r>
              </a:p>
            </p:txBody>
          </p:sp>
          <p:sp>
            <p:nvSpPr>
              <p:cNvPr id="63" name="TextBox 62"/>
              <p:cNvSpPr txBox="1"/>
              <p:nvPr/>
            </p:nvSpPr>
            <p:spPr>
              <a:xfrm>
                <a:off x="7416800" y="2209800"/>
                <a:ext cx="1295400" cy="738664"/>
              </a:xfrm>
              <a:prstGeom prst="rect">
                <a:avLst/>
              </a:prstGeom>
              <a:noFill/>
              <a:ln>
                <a:noFill/>
              </a:ln>
            </p:spPr>
            <p:txBody>
              <a:bodyPr wrap="square" rtlCol="0">
                <a:spAutoFit/>
              </a:bodyPr>
              <a:lstStyle/>
              <a:p>
                <a:pPr algn="ctr"/>
                <a:r>
                  <a:rPr lang="en-US" sz="1400" b="1" dirty="0">
                    <a:solidFill>
                      <a:srgbClr val="FFFFFF"/>
                    </a:solidFill>
                    <a:latin typeface="Arial"/>
                    <a:cs typeface="Arial"/>
                  </a:rPr>
                  <a:t>Eastern European foragers</a:t>
                </a:r>
              </a:p>
            </p:txBody>
          </p:sp>
          <p:sp>
            <p:nvSpPr>
              <p:cNvPr id="64" name="TextBox 63"/>
              <p:cNvSpPr txBox="1"/>
              <p:nvPr/>
            </p:nvSpPr>
            <p:spPr>
              <a:xfrm>
                <a:off x="7721600" y="4038600"/>
                <a:ext cx="1066800" cy="523220"/>
              </a:xfrm>
              <a:prstGeom prst="rect">
                <a:avLst/>
              </a:prstGeom>
              <a:noFill/>
              <a:ln>
                <a:noFill/>
              </a:ln>
            </p:spPr>
            <p:txBody>
              <a:bodyPr wrap="square" rtlCol="0">
                <a:spAutoFit/>
              </a:bodyPr>
              <a:lstStyle/>
              <a:p>
                <a:pPr algn="ctr"/>
                <a:r>
                  <a:rPr lang="en-US" sz="1400" b="1" dirty="0">
                    <a:solidFill>
                      <a:srgbClr val="FFFFFF"/>
                    </a:solidFill>
                    <a:latin typeface="Arial"/>
                    <a:cs typeface="Arial"/>
                  </a:rPr>
                  <a:t>Iran farmers</a:t>
                </a:r>
              </a:p>
            </p:txBody>
          </p:sp>
          <p:sp>
            <p:nvSpPr>
              <p:cNvPr id="65" name="TextBox 64"/>
              <p:cNvSpPr txBox="1"/>
              <p:nvPr/>
            </p:nvSpPr>
            <p:spPr>
              <a:xfrm>
                <a:off x="6883400" y="4394200"/>
                <a:ext cx="1066800" cy="523220"/>
              </a:xfrm>
              <a:prstGeom prst="rect">
                <a:avLst/>
              </a:prstGeom>
              <a:noFill/>
              <a:ln>
                <a:noFill/>
              </a:ln>
            </p:spPr>
            <p:txBody>
              <a:bodyPr wrap="square" rtlCol="0">
                <a:spAutoFit/>
              </a:bodyPr>
              <a:lstStyle/>
              <a:p>
                <a:pPr algn="ctr"/>
                <a:r>
                  <a:rPr lang="en-US" sz="1400" b="1" dirty="0">
                    <a:solidFill>
                      <a:srgbClr val="FFFFFF"/>
                    </a:solidFill>
                    <a:latin typeface="Arial"/>
                    <a:cs typeface="Arial"/>
                  </a:rPr>
                  <a:t>Levant farmers</a:t>
                </a:r>
              </a:p>
            </p:txBody>
          </p:sp>
        </p:grpSp>
      </p:grpSp>
      <p:cxnSp>
        <p:nvCxnSpPr>
          <p:cNvPr id="90" name="Straight Arrow Connector 89"/>
          <p:cNvCxnSpPr>
            <a:stCxn id="63" idx="2"/>
          </p:cNvCxnSpPr>
          <p:nvPr/>
        </p:nvCxnSpPr>
        <p:spPr>
          <a:xfrm>
            <a:off x="7759700" y="3354864"/>
            <a:ext cx="3619500" cy="286942"/>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137" name="Group 136"/>
          <p:cNvGrpSpPr/>
          <p:nvPr/>
        </p:nvGrpSpPr>
        <p:grpSpPr>
          <a:xfrm>
            <a:off x="-190500" y="3352800"/>
            <a:ext cx="7810500" cy="2181086"/>
            <a:chOff x="-190500" y="3352800"/>
            <a:chExt cx="7810500" cy="2181086"/>
          </a:xfrm>
        </p:grpSpPr>
        <p:grpSp>
          <p:nvGrpSpPr>
            <p:cNvPr id="14" name="Group 13"/>
            <p:cNvGrpSpPr/>
            <p:nvPr/>
          </p:nvGrpSpPr>
          <p:grpSpPr>
            <a:xfrm>
              <a:off x="-190500" y="3505200"/>
              <a:ext cx="4114801" cy="1314450"/>
              <a:chOff x="-177800" y="3543300"/>
              <a:chExt cx="4114801" cy="1314450"/>
            </a:xfrm>
          </p:grpSpPr>
          <p:pic>
            <p:nvPicPr>
              <p:cNvPr id="36" name="Picture 35" descr="EHG_Iran_N_Levant_N_WHG.4.DerivedProportions.pdf"/>
              <p:cNvPicPr>
                <a:picLocks noChangeAspect="1"/>
              </p:cNvPicPr>
              <p:nvPr/>
            </p:nvPicPr>
            <p:blipFill rotWithShape="1">
              <a:blip r:embed="rId4">
                <a:extLst>
                  <a:ext uri="{28A0092B-C50C-407E-A947-70E740481C1C}">
                    <a14:useLocalDpi xmlns:a14="http://schemas.microsoft.com/office/drawing/2010/main" val="0"/>
                  </a:ext>
                </a:extLst>
              </a:blip>
              <a:srcRect l="20371" t="43148" r="30575" b="37593"/>
              <a:stretch/>
            </p:blipFill>
            <p:spPr>
              <a:xfrm>
                <a:off x="1276351" y="3543300"/>
                <a:ext cx="2660650" cy="1314450"/>
              </a:xfrm>
              <a:prstGeom prst="rect">
                <a:avLst/>
              </a:prstGeom>
            </p:spPr>
          </p:pic>
          <p:sp>
            <p:nvSpPr>
              <p:cNvPr id="59" name="TextBox 58"/>
              <p:cNvSpPr txBox="1"/>
              <p:nvPr/>
            </p:nvSpPr>
            <p:spPr>
              <a:xfrm>
                <a:off x="-177800" y="3793292"/>
                <a:ext cx="1447800" cy="677108"/>
              </a:xfrm>
              <a:prstGeom prst="rect">
                <a:avLst/>
              </a:prstGeom>
              <a:noFill/>
            </p:spPr>
            <p:txBody>
              <a:bodyPr wrap="square" rtlCol="0">
                <a:spAutoFit/>
              </a:bodyPr>
              <a:lstStyle/>
              <a:p>
                <a:pPr algn="r"/>
                <a:r>
                  <a:rPr lang="en-US" sz="1900" dirty="0"/>
                  <a:t>~6000 years ago</a:t>
                </a:r>
              </a:p>
            </p:txBody>
          </p:sp>
        </p:grpSp>
        <p:grpSp>
          <p:nvGrpSpPr>
            <p:cNvPr id="125" name="Group 124"/>
            <p:cNvGrpSpPr/>
            <p:nvPr/>
          </p:nvGrpSpPr>
          <p:grpSpPr>
            <a:xfrm>
              <a:off x="6400800" y="3352800"/>
              <a:ext cx="1219200" cy="1447800"/>
              <a:chOff x="9779000" y="3238500"/>
              <a:chExt cx="1219200" cy="1447800"/>
            </a:xfrm>
          </p:grpSpPr>
          <p:cxnSp>
            <p:nvCxnSpPr>
              <p:cNvPr id="78" name="Straight Arrow Connector 77"/>
              <p:cNvCxnSpPr/>
              <p:nvPr/>
            </p:nvCxnSpPr>
            <p:spPr>
              <a:xfrm flipV="1">
                <a:off x="10388600" y="3238500"/>
                <a:ext cx="381000" cy="76200"/>
              </a:xfrm>
              <a:prstGeom prst="straightConnector1">
                <a:avLst/>
              </a:prstGeom>
              <a:ln w="38100" cmpd="sng">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V="1">
                <a:off x="10617200" y="4533900"/>
                <a:ext cx="381000" cy="152400"/>
              </a:xfrm>
              <a:prstGeom prst="straightConnector1">
                <a:avLst/>
              </a:prstGeom>
              <a:ln w="38100" cmpd="sng">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9779000" y="3543300"/>
                <a:ext cx="1104900" cy="990600"/>
                <a:chOff x="6134100" y="4025900"/>
                <a:chExt cx="1104900" cy="990600"/>
              </a:xfrm>
            </p:grpSpPr>
            <p:cxnSp>
              <p:nvCxnSpPr>
                <p:cNvPr id="98" name="Straight Arrow Connector 97"/>
                <p:cNvCxnSpPr/>
                <p:nvPr/>
              </p:nvCxnSpPr>
              <p:spPr>
                <a:xfrm>
                  <a:off x="6134100" y="4178300"/>
                  <a:ext cx="533400" cy="838200"/>
                </a:xfrm>
                <a:prstGeom prst="straightConnector1">
                  <a:avLst/>
                </a:prstGeom>
                <a:ln w="38100" cmpd="sng">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7048500" y="4025900"/>
                  <a:ext cx="190500" cy="809065"/>
                </a:xfrm>
                <a:prstGeom prst="straightConnector1">
                  <a:avLst/>
                </a:prstGeom>
                <a:ln w="38100" cmpd="sng">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grpSp>
        <p:sp>
          <p:nvSpPr>
            <p:cNvPr id="136" name="TextBox 135"/>
            <p:cNvSpPr txBox="1"/>
            <p:nvPr/>
          </p:nvSpPr>
          <p:spPr>
            <a:xfrm>
              <a:off x="990600" y="4826000"/>
              <a:ext cx="3429000" cy="707886"/>
            </a:xfrm>
            <a:prstGeom prst="rect">
              <a:avLst/>
            </a:prstGeom>
            <a:noFill/>
          </p:spPr>
          <p:txBody>
            <a:bodyPr wrap="square" rtlCol="0">
              <a:spAutoFit/>
            </a:bodyPr>
            <a:lstStyle/>
            <a:p>
              <a:r>
                <a:rPr lang="en-US" sz="2000" dirty="0"/>
                <a:t>~3-fold reduction in differentiation due to </a:t>
              </a:r>
              <a:r>
                <a:rPr lang="en-US" sz="2000" dirty="0">
                  <a:solidFill>
                    <a:srgbClr val="FFFF00"/>
                  </a:solidFill>
                </a:rPr>
                <a:t>mixture</a:t>
              </a:r>
              <a:r>
                <a:rPr lang="en-US" sz="2000" dirty="0"/>
                <a:t> </a:t>
              </a:r>
            </a:p>
          </p:txBody>
        </p:sp>
      </p:grpSp>
      <p:grpSp>
        <p:nvGrpSpPr>
          <p:cNvPr id="140" name="Group 139"/>
          <p:cNvGrpSpPr/>
          <p:nvPr/>
        </p:nvGrpSpPr>
        <p:grpSpPr>
          <a:xfrm>
            <a:off x="-152400" y="4864100"/>
            <a:ext cx="9258300" cy="1993900"/>
            <a:chOff x="-190500" y="4851400"/>
            <a:chExt cx="9258300" cy="1993900"/>
          </a:xfrm>
        </p:grpSpPr>
        <p:grpSp>
          <p:nvGrpSpPr>
            <p:cNvPr id="26" name="Group 25"/>
            <p:cNvGrpSpPr/>
            <p:nvPr/>
          </p:nvGrpSpPr>
          <p:grpSpPr>
            <a:xfrm>
              <a:off x="-190500" y="5740400"/>
              <a:ext cx="9258300" cy="758686"/>
              <a:chOff x="-190500" y="5740400"/>
              <a:chExt cx="9258300" cy="758686"/>
            </a:xfrm>
          </p:grpSpPr>
          <p:sp>
            <p:nvSpPr>
              <p:cNvPr id="75" name="TextBox 74"/>
              <p:cNvSpPr txBox="1"/>
              <p:nvPr/>
            </p:nvSpPr>
            <p:spPr>
              <a:xfrm>
                <a:off x="-190500" y="5740400"/>
                <a:ext cx="1447800" cy="677108"/>
              </a:xfrm>
              <a:prstGeom prst="rect">
                <a:avLst/>
              </a:prstGeom>
              <a:noFill/>
              <a:ln>
                <a:noFill/>
              </a:ln>
            </p:spPr>
            <p:txBody>
              <a:bodyPr wrap="square" rtlCol="0">
                <a:spAutoFit/>
              </a:bodyPr>
              <a:lstStyle/>
              <a:p>
                <a:pPr algn="r"/>
                <a:r>
                  <a:rPr lang="en-US" sz="1900" dirty="0"/>
                  <a:t>~4,000 years ago</a:t>
                </a:r>
              </a:p>
            </p:txBody>
          </p:sp>
          <p:sp>
            <p:nvSpPr>
              <p:cNvPr id="77" name="TextBox 76"/>
              <p:cNvSpPr txBox="1"/>
              <p:nvPr/>
            </p:nvSpPr>
            <p:spPr>
              <a:xfrm>
                <a:off x="4229100" y="5791200"/>
                <a:ext cx="4838700" cy="707886"/>
              </a:xfrm>
              <a:prstGeom prst="rect">
                <a:avLst/>
              </a:prstGeom>
              <a:noFill/>
              <a:ln>
                <a:noFill/>
              </a:ln>
            </p:spPr>
            <p:txBody>
              <a:bodyPr wrap="square" rtlCol="0">
                <a:spAutoFit/>
              </a:bodyPr>
              <a:lstStyle/>
              <a:p>
                <a:r>
                  <a:rPr lang="en-US" sz="2000" dirty="0"/>
                  <a:t>By 4,000 years ago we observe present-day low population differentiation</a:t>
                </a:r>
              </a:p>
            </p:txBody>
          </p:sp>
        </p:grpSp>
        <p:sp>
          <p:nvSpPr>
            <p:cNvPr id="138" name="Rectangle 137"/>
            <p:cNvSpPr/>
            <p:nvPr/>
          </p:nvSpPr>
          <p:spPr>
            <a:xfrm>
              <a:off x="800100" y="4851400"/>
              <a:ext cx="35052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9" name="Picture 138" descr="EHG_Iran_N_Levant_N_WHG.4.DerivedProportions.pdf"/>
            <p:cNvPicPr>
              <a:picLocks noChangeAspect="1"/>
            </p:cNvPicPr>
            <p:nvPr/>
          </p:nvPicPr>
          <p:blipFill rotWithShape="1">
            <a:blip r:embed="rId4">
              <a:extLst>
                <a:ext uri="{28A0092B-C50C-407E-A947-70E740481C1C}">
                  <a14:useLocalDpi xmlns:a14="http://schemas.microsoft.com/office/drawing/2010/main" val="0"/>
                </a:ext>
              </a:extLst>
            </a:blip>
            <a:srcRect l="20371" t="62037" r="30575" b="15000"/>
            <a:stretch/>
          </p:blipFill>
          <p:spPr>
            <a:xfrm>
              <a:off x="1270000" y="5270500"/>
              <a:ext cx="2654299" cy="1574800"/>
            </a:xfrm>
            <a:prstGeom prst="rect">
              <a:avLst/>
            </a:prstGeom>
            <a:ln>
              <a:noFill/>
            </a:ln>
          </p:spPr>
        </p:pic>
      </p:grpSp>
      <p:sp>
        <p:nvSpPr>
          <p:cNvPr id="45" name="TextBox 44"/>
          <p:cNvSpPr txBox="1"/>
          <p:nvPr/>
        </p:nvSpPr>
        <p:spPr>
          <a:xfrm>
            <a:off x="25400" y="1155700"/>
            <a:ext cx="3556000" cy="230832"/>
          </a:xfrm>
          <a:prstGeom prst="rect">
            <a:avLst/>
          </a:prstGeom>
          <a:noFill/>
          <a:ln>
            <a:noFill/>
          </a:ln>
        </p:spPr>
        <p:txBody>
          <a:bodyPr wrap="square" rtlCol="0">
            <a:spAutoFit/>
          </a:bodyPr>
          <a:lstStyle/>
          <a:p>
            <a:r>
              <a:rPr lang="en-US" sz="900" dirty="0"/>
              <a:t>Lazaridis et al. Nature 2016</a:t>
            </a:r>
          </a:p>
        </p:txBody>
      </p:sp>
      <p:sp>
        <p:nvSpPr>
          <p:cNvPr id="6" name="TextBox 5"/>
          <p:cNvSpPr txBox="1"/>
          <p:nvPr/>
        </p:nvSpPr>
        <p:spPr>
          <a:xfrm>
            <a:off x="4914900" y="3340100"/>
            <a:ext cx="546100" cy="430887"/>
          </a:xfrm>
          <a:prstGeom prst="rect">
            <a:avLst/>
          </a:prstGeom>
          <a:noFill/>
        </p:spPr>
        <p:txBody>
          <a:bodyPr wrap="square" rtlCol="0">
            <a:spAutoFit/>
          </a:bodyPr>
          <a:lstStyle/>
          <a:p>
            <a:r>
              <a:rPr lang="en-US" sz="1100" b="1" dirty="0">
                <a:solidFill>
                  <a:srgbClr val="51FF51"/>
                </a:solidFill>
              </a:rPr>
              <a:t>Blue Eyes</a:t>
            </a:r>
          </a:p>
        </p:txBody>
      </p:sp>
      <p:sp>
        <p:nvSpPr>
          <p:cNvPr id="47" name="TextBox 46"/>
          <p:cNvSpPr txBox="1"/>
          <p:nvPr/>
        </p:nvSpPr>
        <p:spPr>
          <a:xfrm>
            <a:off x="7848600" y="3416300"/>
            <a:ext cx="1041400" cy="646331"/>
          </a:xfrm>
          <a:prstGeom prst="rect">
            <a:avLst/>
          </a:prstGeom>
          <a:noFill/>
        </p:spPr>
        <p:txBody>
          <a:bodyPr wrap="square" rtlCol="0">
            <a:spAutoFit/>
          </a:bodyPr>
          <a:lstStyle/>
          <a:p>
            <a:r>
              <a:rPr lang="en-US" b="1" dirty="0">
                <a:solidFill>
                  <a:srgbClr val="FF0000"/>
                </a:solidFill>
              </a:rPr>
              <a:t>Blonde Hair</a:t>
            </a:r>
          </a:p>
        </p:txBody>
      </p:sp>
    </p:spTree>
    <p:extLst>
      <p:ext uri="{BB962C8B-B14F-4D97-AF65-F5344CB8AC3E}">
        <p14:creationId xmlns:p14="http://schemas.microsoft.com/office/powerpoint/2010/main" val="254060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ChangeArrowheads="1"/>
          </p:cNvSpPr>
          <p:nvPr/>
        </p:nvSpPr>
        <p:spPr bwMode="auto">
          <a:xfrm>
            <a:off x="139701" y="221131"/>
            <a:ext cx="8775699" cy="685800"/>
          </a:xfrm>
          <a:prstGeom prst="rect">
            <a:avLst/>
          </a:prstGeom>
          <a:noFill/>
          <a:ln w="9525">
            <a:noFill/>
            <a:miter lim="800000"/>
            <a:headEnd/>
            <a:tailEnd/>
          </a:ln>
          <a:effectLst/>
        </p:spPr>
        <p:txBody>
          <a:bodyPr anchor="ctr"/>
          <a:lstStyle/>
          <a:p>
            <a:pPr>
              <a:tabLst>
                <a:tab pos="1317625" algn="l"/>
              </a:tabLst>
            </a:pPr>
            <a:r>
              <a:rPr lang="en-US" sz="3000" dirty="0">
                <a:solidFill>
                  <a:srgbClr val="FFFF00"/>
                </a:solidFill>
              </a:rPr>
              <a:t>Before 5,000 years ago Europeans were a mixture of two ancestries but today there is a third</a:t>
            </a:r>
            <a:endParaRPr lang="en-US" sz="3000" dirty="0">
              <a:solidFill>
                <a:srgbClr val="07CEE9"/>
              </a:solidFill>
            </a:endParaRPr>
          </a:p>
        </p:txBody>
      </p:sp>
      <p:sp>
        <p:nvSpPr>
          <p:cNvPr id="12" name="TextBox 11"/>
          <p:cNvSpPr txBox="1"/>
          <p:nvPr/>
        </p:nvSpPr>
        <p:spPr>
          <a:xfrm>
            <a:off x="139700" y="1079500"/>
            <a:ext cx="7010400" cy="400110"/>
          </a:xfrm>
          <a:prstGeom prst="rect">
            <a:avLst/>
          </a:prstGeom>
          <a:noFill/>
        </p:spPr>
        <p:txBody>
          <a:bodyPr wrap="square" rtlCol="0">
            <a:spAutoFit/>
          </a:bodyPr>
          <a:lstStyle/>
          <a:p>
            <a:r>
              <a:rPr lang="en-US" sz="2000" dirty="0">
                <a:solidFill>
                  <a:srgbClr val="07CEE9"/>
                </a:solidFill>
              </a:rPr>
              <a:t>Lazaridis et al. </a:t>
            </a:r>
            <a:r>
              <a:rPr lang="en-US" sz="2000" i="1" dirty="0">
                <a:solidFill>
                  <a:srgbClr val="07CEE9"/>
                </a:solidFill>
              </a:rPr>
              <a:t>Nature </a:t>
            </a:r>
            <a:r>
              <a:rPr lang="en-US" sz="2000" dirty="0">
                <a:solidFill>
                  <a:srgbClr val="07CEE9"/>
                </a:solidFill>
              </a:rPr>
              <a:t>2014; Haak et al. </a:t>
            </a:r>
            <a:r>
              <a:rPr lang="en-US" sz="2000" i="1" dirty="0">
                <a:solidFill>
                  <a:srgbClr val="07CEE9"/>
                </a:solidFill>
              </a:rPr>
              <a:t>Nature </a:t>
            </a:r>
            <a:r>
              <a:rPr lang="en-US" sz="2000" dirty="0">
                <a:solidFill>
                  <a:srgbClr val="07CEE9"/>
                </a:solidFill>
              </a:rPr>
              <a:t>2015</a:t>
            </a:r>
          </a:p>
        </p:txBody>
      </p:sp>
      <p:grpSp>
        <p:nvGrpSpPr>
          <p:cNvPr id="50" name="Group 49"/>
          <p:cNvGrpSpPr/>
          <p:nvPr/>
        </p:nvGrpSpPr>
        <p:grpSpPr>
          <a:xfrm>
            <a:off x="150282" y="1807635"/>
            <a:ext cx="4718796" cy="3694610"/>
            <a:chOff x="234950" y="2040472"/>
            <a:chExt cx="4718796" cy="3694610"/>
          </a:xfrm>
        </p:grpSpPr>
        <p:sp>
          <p:nvSpPr>
            <p:cNvPr id="3" name="Rectangle 2"/>
            <p:cNvSpPr/>
            <p:nvPr/>
          </p:nvSpPr>
          <p:spPr>
            <a:xfrm>
              <a:off x="381746" y="2040472"/>
              <a:ext cx="4572000" cy="861774"/>
            </a:xfrm>
            <a:prstGeom prst="rect">
              <a:avLst/>
            </a:prstGeom>
          </p:spPr>
          <p:txBody>
            <a:bodyPr>
              <a:spAutoFit/>
            </a:bodyPr>
            <a:lstStyle/>
            <a:p>
              <a:pPr>
                <a:tabLst>
                  <a:tab pos="1317625" algn="l"/>
                </a:tabLst>
              </a:pPr>
              <a:r>
                <a:rPr lang="en-US" sz="2500" dirty="0"/>
                <a:t>          &gt;5,000 years ago</a:t>
              </a:r>
            </a:p>
            <a:p>
              <a:pPr>
                <a:tabLst>
                  <a:tab pos="1317625" algn="l"/>
                </a:tabLst>
              </a:pPr>
              <a:r>
                <a:rPr lang="en-US" sz="2500" dirty="0">
                  <a:solidFill>
                    <a:srgbClr val="07CEE9"/>
                  </a:solidFill>
                </a:rPr>
                <a:t>Farmer     </a:t>
              </a:r>
              <a:r>
                <a:rPr lang="en-US" sz="2500" dirty="0">
                  <a:solidFill>
                    <a:srgbClr val="3366FF"/>
                  </a:solidFill>
                </a:rPr>
                <a:t>          </a:t>
              </a:r>
              <a:r>
                <a:rPr lang="en-US" sz="2500" dirty="0">
                  <a:solidFill>
                    <a:srgbClr val="4DD800"/>
                  </a:solidFill>
                </a:rPr>
                <a:t>Forager</a:t>
              </a:r>
            </a:p>
          </p:txBody>
        </p:sp>
        <p:grpSp>
          <p:nvGrpSpPr>
            <p:cNvPr id="21" name="Group 20"/>
            <p:cNvGrpSpPr/>
            <p:nvPr/>
          </p:nvGrpSpPr>
          <p:grpSpPr>
            <a:xfrm>
              <a:off x="990600" y="2904072"/>
              <a:ext cx="2374900" cy="274320"/>
              <a:chOff x="1485900" y="2929472"/>
              <a:chExt cx="2374900" cy="274320"/>
            </a:xfrm>
          </p:grpSpPr>
          <p:cxnSp>
            <p:nvCxnSpPr>
              <p:cNvPr id="9" name="Straight Arrow Connector 8"/>
              <p:cNvCxnSpPr/>
              <p:nvPr/>
            </p:nvCxnSpPr>
            <p:spPr>
              <a:xfrm>
                <a:off x="1485900" y="2929472"/>
                <a:ext cx="0" cy="274320"/>
              </a:xfrm>
              <a:prstGeom prst="straightConnector1">
                <a:avLst/>
              </a:prstGeom>
              <a:ln>
                <a:solidFill>
                  <a:srgbClr val="07CEE9"/>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860800" y="2929472"/>
                <a:ext cx="0" cy="274320"/>
              </a:xfrm>
              <a:prstGeom prst="straightConnector1">
                <a:avLst/>
              </a:prstGeom>
              <a:ln>
                <a:solidFill>
                  <a:srgbClr val="4DD800"/>
                </a:solidFill>
                <a:tailEnd type="arrow"/>
              </a:ln>
            </p:spPr>
            <p:style>
              <a:lnRef idx="2">
                <a:schemeClr val="accent1"/>
              </a:lnRef>
              <a:fillRef idx="0">
                <a:schemeClr val="accent1"/>
              </a:fillRef>
              <a:effectRef idx="1">
                <a:schemeClr val="accent1"/>
              </a:effectRef>
              <a:fontRef idx="minor">
                <a:schemeClr val="tx1"/>
              </a:fontRef>
            </p:style>
          </p:cxnSp>
        </p:grpSp>
        <p:pic>
          <p:nvPicPr>
            <p:cNvPr id="20" name="Picture 19" descr="AncestryPrintHHMI.pdf"/>
            <p:cNvPicPr>
              <a:picLocks noChangeAspect="1"/>
            </p:cNvPicPr>
            <p:nvPr/>
          </p:nvPicPr>
          <p:blipFill rotWithShape="1">
            <a:blip r:embed="rId3">
              <a:extLst>
                <a:ext uri="{28A0092B-C50C-407E-A947-70E740481C1C}">
                  <a14:useLocalDpi xmlns:a14="http://schemas.microsoft.com/office/drawing/2010/main" val="0"/>
                </a:ext>
              </a:extLst>
            </a:blip>
            <a:srcRect l="30160" t="41053" r="29841" b="52529"/>
            <a:stretch/>
          </p:blipFill>
          <p:spPr>
            <a:xfrm flipV="1">
              <a:off x="381000" y="3371850"/>
              <a:ext cx="3746500" cy="901700"/>
            </a:xfrm>
            <a:prstGeom prst="rect">
              <a:avLst/>
            </a:prstGeom>
            <a:noFill/>
          </p:spPr>
        </p:pic>
        <p:pic>
          <p:nvPicPr>
            <p:cNvPr id="26" name="Picture 25" descr="AncestryPrintHHMI.pdf"/>
            <p:cNvPicPr>
              <a:picLocks noChangeAspect="1"/>
            </p:cNvPicPr>
            <p:nvPr/>
          </p:nvPicPr>
          <p:blipFill rotWithShape="1">
            <a:blip r:embed="rId3">
              <a:extLst>
                <a:ext uri="{28A0092B-C50C-407E-A947-70E740481C1C}">
                  <a14:useLocalDpi xmlns:a14="http://schemas.microsoft.com/office/drawing/2010/main" val="0"/>
                </a:ext>
              </a:extLst>
            </a:blip>
            <a:srcRect l="30160" t="36353" r="29841" b="60709"/>
            <a:stretch/>
          </p:blipFill>
          <p:spPr>
            <a:xfrm flipV="1">
              <a:off x="381000" y="4267200"/>
              <a:ext cx="3746500" cy="412750"/>
            </a:xfrm>
            <a:prstGeom prst="rect">
              <a:avLst/>
            </a:prstGeom>
            <a:noFill/>
          </p:spPr>
        </p:pic>
        <p:pic>
          <p:nvPicPr>
            <p:cNvPr id="27" name="Picture 26" descr="AncestryPrintHHMI.pdf"/>
            <p:cNvPicPr>
              <a:picLocks noChangeAspect="1"/>
            </p:cNvPicPr>
            <p:nvPr/>
          </p:nvPicPr>
          <p:blipFill rotWithShape="1">
            <a:blip r:embed="rId3">
              <a:extLst>
                <a:ext uri="{28A0092B-C50C-407E-A947-70E740481C1C}">
                  <a14:useLocalDpi xmlns:a14="http://schemas.microsoft.com/office/drawing/2010/main" val="0"/>
                </a:ext>
              </a:extLst>
            </a:blip>
            <a:srcRect l="30160" t="30206" r="29841" b="65003"/>
            <a:stretch/>
          </p:blipFill>
          <p:spPr>
            <a:xfrm flipV="1">
              <a:off x="378883" y="4646083"/>
              <a:ext cx="3746500" cy="673100"/>
            </a:xfrm>
            <a:prstGeom prst="rect">
              <a:avLst/>
            </a:prstGeom>
            <a:noFill/>
          </p:spPr>
        </p:pic>
        <p:sp>
          <p:nvSpPr>
            <p:cNvPr id="18" name="TextBox 17"/>
            <p:cNvSpPr txBox="1"/>
            <p:nvPr/>
          </p:nvSpPr>
          <p:spPr>
            <a:xfrm>
              <a:off x="234950" y="5365750"/>
              <a:ext cx="4394200" cy="369332"/>
            </a:xfrm>
            <a:prstGeom prst="rect">
              <a:avLst/>
            </a:prstGeom>
            <a:noFill/>
          </p:spPr>
          <p:txBody>
            <a:bodyPr wrap="square" rtlCol="0">
              <a:spAutoFit/>
            </a:bodyPr>
            <a:lstStyle/>
            <a:p>
              <a:r>
                <a:rPr lang="en-US" dirty="0"/>
                <a:t>0%    20%     40%     60%    80%   100%</a:t>
              </a:r>
            </a:p>
          </p:txBody>
        </p:sp>
        <p:cxnSp>
          <p:nvCxnSpPr>
            <p:cNvPr id="29" name="Straight Arrow Connector 28"/>
            <p:cNvCxnSpPr/>
            <p:nvPr/>
          </p:nvCxnSpPr>
          <p:spPr>
            <a:xfrm>
              <a:off x="412750" y="531495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130300" y="530860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879600" y="531495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622550" y="530860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359150" y="531495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4089400" y="530860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541868" y="1773768"/>
            <a:ext cx="9906000" cy="4711695"/>
            <a:chOff x="-457200" y="1981205"/>
            <a:chExt cx="9906000" cy="4711695"/>
          </a:xfrm>
        </p:grpSpPr>
        <p:cxnSp>
          <p:nvCxnSpPr>
            <p:cNvPr id="36" name="Straight Arrow Connector 35"/>
            <p:cNvCxnSpPr/>
            <p:nvPr/>
          </p:nvCxnSpPr>
          <p:spPr>
            <a:xfrm>
              <a:off x="7789333" y="2870205"/>
              <a:ext cx="0" cy="2743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48" name="Group 47"/>
            <p:cNvGrpSpPr/>
            <p:nvPr/>
          </p:nvGrpSpPr>
          <p:grpSpPr>
            <a:xfrm flipH="1">
              <a:off x="5065184" y="3352800"/>
              <a:ext cx="3754966" cy="1962150"/>
              <a:chOff x="5067300" y="3543300"/>
              <a:chExt cx="3754966" cy="1962150"/>
            </a:xfrm>
          </p:grpSpPr>
          <p:pic>
            <p:nvPicPr>
              <p:cNvPr id="22" name="Picture 21" descr="AncestryPrintHHMI.pdf"/>
              <p:cNvPicPr>
                <a:picLocks noChangeAspect="1"/>
              </p:cNvPicPr>
              <p:nvPr/>
            </p:nvPicPr>
            <p:blipFill rotWithShape="1">
              <a:blip r:embed="rId3">
                <a:extLst>
                  <a:ext uri="{28A0092B-C50C-407E-A947-70E740481C1C}">
                    <a14:useLocalDpi xmlns:a14="http://schemas.microsoft.com/office/drawing/2010/main" val="0"/>
                  </a:ext>
                </a:extLst>
              </a:blip>
              <a:srcRect l="30160" t="60081" r="29841" b="38337"/>
              <a:stretch/>
            </p:blipFill>
            <p:spPr>
              <a:xfrm flipH="1" flipV="1">
                <a:off x="5073650" y="5283200"/>
                <a:ext cx="3746500" cy="222250"/>
              </a:xfrm>
              <a:prstGeom prst="rect">
                <a:avLst/>
              </a:prstGeom>
              <a:noFill/>
            </p:spPr>
          </p:pic>
          <p:pic>
            <p:nvPicPr>
              <p:cNvPr id="38" name="Picture 37" descr="AncestryPrintHHMI.pdf"/>
              <p:cNvPicPr>
                <a:picLocks noChangeAspect="1"/>
              </p:cNvPicPr>
              <p:nvPr/>
            </p:nvPicPr>
            <p:blipFill rotWithShape="1">
              <a:blip r:embed="rId3">
                <a:extLst>
                  <a:ext uri="{28A0092B-C50C-407E-A947-70E740481C1C}">
                    <a14:useLocalDpi xmlns:a14="http://schemas.microsoft.com/office/drawing/2010/main" val="0"/>
                  </a:ext>
                </a:extLst>
              </a:blip>
              <a:srcRect l="30160" t="71064" r="29841" b="21072"/>
              <a:stretch/>
            </p:blipFill>
            <p:spPr>
              <a:xfrm flipH="1" flipV="1">
                <a:off x="5067300" y="3543300"/>
                <a:ext cx="3746500" cy="1104900"/>
              </a:xfrm>
              <a:prstGeom prst="rect">
                <a:avLst/>
              </a:prstGeom>
              <a:noFill/>
            </p:spPr>
          </p:pic>
          <p:pic>
            <p:nvPicPr>
              <p:cNvPr id="39" name="Picture 38" descr="AncestryPrintHHMI.pdf"/>
              <p:cNvPicPr>
                <a:picLocks noChangeAspect="1"/>
              </p:cNvPicPr>
              <p:nvPr/>
            </p:nvPicPr>
            <p:blipFill rotWithShape="1">
              <a:blip r:embed="rId3">
                <a:extLst>
                  <a:ext uri="{28A0092B-C50C-407E-A947-70E740481C1C}">
                    <a14:useLocalDpi xmlns:a14="http://schemas.microsoft.com/office/drawing/2010/main" val="0"/>
                  </a:ext>
                </a:extLst>
              </a:blip>
              <a:srcRect l="30204" t="64781" r="29774" b="30609"/>
              <a:stretch/>
            </p:blipFill>
            <p:spPr>
              <a:xfrm flipH="1" flipV="1">
                <a:off x="5073650" y="4648199"/>
                <a:ext cx="3748616" cy="647700"/>
              </a:xfrm>
              <a:prstGeom prst="rect">
                <a:avLst/>
              </a:prstGeom>
              <a:noFill/>
            </p:spPr>
          </p:pic>
        </p:grpSp>
        <p:sp>
          <p:nvSpPr>
            <p:cNvPr id="40" name="TextBox 39"/>
            <p:cNvSpPr txBox="1"/>
            <p:nvPr/>
          </p:nvSpPr>
          <p:spPr>
            <a:xfrm>
              <a:off x="4933950" y="5346700"/>
              <a:ext cx="4394200" cy="369332"/>
            </a:xfrm>
            <a:prstGeom prst="rect">
              <a:avLst/>
            </a:prstGeom>
            <a:noFill/>
          </p:spPr>
          <p:txBody>
            <a:bodyPr wrap="square" rtlCol="0">
              <a:spAutoFit/>
            </a:bodyPr>
            <a:lstStyle/>
            <a:p>
              <a:r>
                <a:rPr lang="en-US" dirty="0"/>
                <a:t>0%    20%     40%     60%    80%   100%</a:t>
              </a:r>
            </a:p>
          </p:txBody>
        </p:sp>
        <p:cxnSp>
          <p:nvCxnSpPr>
            <p:cNvPr id="41" name="Straight Arrow Connector 40"/>
            <p:cNvCxnSpPr/>
            <p:nvPr/>
          </p:nvCxnSpPr>
          <p:spPr>
            <a:xfrm>
              <a:off x="5111750" y="529590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5829300" y="528955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6578600" y="529590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7321550" y="528955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8058150" y="529590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8788400" y="528955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9" name="Rectangle 2"/>
            <p:cNvSpPr>
              <a:spLocks noChangeArrowheads="1"/>
            </p:cNvSpPr>
            <p:nvPr/>
          </p:nvSpPr>
          <p:spPr bwMode="auto">
            <a:xfrm>
              <a:off x="-457200" y="5918200"/>
              <a:ext cx="9906000" cy="774700"/>
            </a:xfrm>
            <a:prstGeom prst="rect">
              <a:avLst/>
            </a:prstGeom>
            <a:noFill/>
            <a:ln w="9525">
              <a:noFill/>
              <a:miter lim="800000"/>
              <a:headEnd/>
              <a:tailEnd/>
            </a:ln>
            <a:effectLst/>
          </p:spPr>
          <p:txBody>
            <a:bodyPr anchor="ctr"/>
            <a:lstStyle/>
            <a:p>
              <a:pPr algn="ctr">
                <a:tabLst>
                  <a:tab pos="1317625" algn="l"/>
                </a:tabLst>
              </a:pPr>
              <a:r>
                <a:rPr lang="en-US" sz="4000" dirty="0">
                  <a:solidFill>
                    <a:srgbClr val="FF0000"/>
                  </a:solidFill>
                </a:rPr>
                <a:t>When did third ancestry arrive?</a:t>
              </a:r>
            </a:p>
          </p:txBody>
        </p:sp>
        <p:sp>
          <p:nvSpPr>
            <p:cNvPr id="51" name="Rectangle 50"/>
            <p:cNvSpPr/>
            <p:nvPr/>
          </p:nvSpPr>
          <p:spPr>
            <a:xfrm>
              <a:off x="4288362" y="1981205"/>
              <a:ext cx="4572000" cy="861774"/>
            </a:xfrm>
            <a:prstGeom prst="rect">
              <a:avLst/>
            </a:prstGeom>
          </p:spPr>
          <p:txBody>
            <a:bodyPr>
              <a:spAutoFit/>
            </a:bodyPr>
            <a:lstStyle/>
            <a:p>
              <a:pPr algn="r">
                <a:tabLst>
                  <a:tab pos="1317625" algn="l"/>
                </a:tabLst>
              </a:pPr>
              <a:r>
                <a:rPr lang="en-US" sz="2500" dirty="0"/>
                <a:t>  Present day Europeans</a:t>
              </a:r>
            </a:p>
            <a:p>
              <a:pPr algn="r">
                <a:tabLst>
                  <a:tab pos="1317625" algn="l"/>
                </a:tabLst>
              </a:pPr>
              <a:r>
                <a:rPr lang="en-US" sz="2500" dirty="0">
                  <a:solidFill>
                    <a:srgbClr val="FF0000"/>
                  </a:solidFill>
                </a:rPr>
                <a:t>Third ancestry </a:t>
              </a:r>
            </a:p>
          </p:txBody>
        </p:sp>
      </p:grpSp>
    </p:spTree>
    <p:extLst>
      <p:ext uri="{BB962C8B-B14F-4D97-AF65-F5344CB8AC3E}">
        <p14:creationId xmlns:p14="http://schemas.microsoft.com/office/powerpoint/2010/main" val="105765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127000" y="1066800"/>
            <a:ext cx="8864600" cy="5676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2" name="Picture 8"/>
          <p:cNvPicPr>
            <a:picLocks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1752600" y="1168400"/>
            <a:ext cx="4648200"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0" name="Group 9"/>
          <p:cNvGrpSpPr/>
          <p:nvPr/>
        </p:nvGrpSpPr>
        <p:grpSpPr>
          <a:xfrm>
            <a:off x="1888776" y="2531048"/>
            <a:ext cx="3509488" cy="2690798"/>
            <a:chOff x="2079276" y="2429448"/>
            <a:chExt cx="3509488" cy="2690798"/>
          </a:xfrm>
        </p:grpSpPr>
        <p:sp>
          <p:nvSpPr>
            <p:cNvPr id="2" name="TextBox 1"/>
            <p:cNvSpPr txBox="1"/>
            <p:nvPr/>
          </p:nvSpPr>
          <p:spPr>
            <a:xfrm rot="3192140">
              <a:off x="1773423" y="4414284"/>
              <a:ext cx="1011815" cy="400110"/>
            </a:xfrm>
            <a:prstGeom prst="rect">
              <a:avLst/>
            </a:prstGeom>
            <a:noFill/>
            <a:scene3d>
              <a:camera prst="orthographicFront">
                <a:rot lat="0" lon="0" rev="21300000"/>
              </a:camera>
              <a:lightRig rig="threePt" dir="t"/>
            </a:scene3d>
          </p:spPr>
          <p:txBody>
            <a:bodyPr wrap="none" rtlCol="0">
              <a:spAutoFit/>
            </a:bodyPr>
            <a:lstStyle/>
            <a:p>
              <a:r>
                <a:rPr lang="en-US" sz="2000" dirty="0">
                  <a:solidFill>
                    <a:srgbClr val="000000"/>
                  </a:solidFill>
                  <a:latin typeface="Arial" panose="020B0604020202020204" pitchFamily="34" charset="0"/>
                  <a:cs typeface="Arial" panose="020B0604020202020204" pitchFamily="34" charset="0"/>
                </a:rPr>
                <a:t>Europe</a:t>
              </a:r>
              <a:endParaRPr lang="en-US" sz="2800" dirty="0">
                <a:solidFill>
                  <a:srgbClr val="000000"/>
                </a:solidFill>
                <a:latin typeface="Arial" panose="020B0604020202020204" pitchFamily="34" charset="0"/>
                <a:cs typeface="Arial" panose="020B0604020202020204" pitchFamily="34" charset="0"/>
              </a:endParaRPr>
            </a:p>
          </p:txBody>
        </p:sp>
        <p:sp>
          <p:nvSpPr>
            <p:cNvPr id="11" name="TextBox 10"/>
            <p:cNvSpPr txBox="1"/>
            <p:nvPr/>
          </p:nvSpPr>
          <p:spPr>
            <a:xfrm rot="3449352">
              <a:off x="4726508" y="2891594"/>
              <a:ext cx="1324402" cy="400110"/>
            </a:xfrm>
            <a:prstGeom prst="rect">
              <a:avLst/>
            </a:prstGeom>
            <a:noFill/>
            <a:scene3d>
              <a:camera prst="orthographicFront">
                <a:rot lat="0" lon="0" rev="21300000"/>
              </a:camera>
              <a:lightRig rig="threePt" dir="t"/>
            </a:scene3d>
          </p:spPr>
          <p:txBody>
            <a:bodyPr wrap="none" rtlCol="0">
              <a:spAutoFit/>
            </a:bodyPr>
            <a:lstStyle/>
            <a:p>
              <a:r>
                <a:rPr lang="en-US" sz="2000" dirty="0">
                  <a:solidFill>
                    <a:srgbClr val="000000"/>
                  </a:solidFill>
                  <a:latin typeface="Arial" panose="020B0604020202020204" pitchFamily="34" charset="0"/>
                  <a:cs typeface="Arial" panose="020B0604020202020204" pitchFamily="34" charset="0"/>
                </a:rPr>
                <a:t>Near East</a:t>
              </a:r>
            </a:p>
          </p:txBody>
        </p:sp>
      </p:grpSp>
      <p:grpSp>
        <p:nvGrpSpPr>
          <p:cNvPr id="14" name="Group 13"/>
          <p:cNvGrpSpPr/>
          <p:nvPr/>
        </p:nvGrpSpPr>
        <p:grpSpPr>
          <a:xfrm>
            <a:off x="1712301" y="2136238"/>
            <a:ext cx="3696710" cy="3156286"/>
            <a:chOff x="1902801" y="2034638"/>
            <a:chExt cx="3696710" cy="3156286"/>
          </a:xfrm>
        </p:grpSpPr>
        <p:sp>
          <p:nvSpPr>
            <p:cNvPr id="12" name="TextBox 11"/>
            <p:cNvSpPr txBox="1"/>
            <p:nvPr/>
          </p:nvSpPr>
          <p:spPr>
            <a:xfrm rot="19973631">
              <a:off x="3762149" y="4790814"/>
              <a:ext cx="1837362" cy="400110"/>
            </a:xfrm>
            <a:prstGeom prst="rect">
              <a:avLst/>
            </a:prstGeom>
            <a:noFill/>
            <a:scene3d>
              <a:camera prst="orthographicFront">
                <a:rot lat="0" lon="0" rev="21300000"/>
              </a:camera>
              <a:lightRig rig="threePt" dir="t"/>
            </a:scene3d>
          </p:spPr>
          <p:txBody>
            <a:bodyPr wrap="none" rtlCol="0">
              <a:spAutoFit/>
            </a:bodyPr>
            <a:lstStyle/>
            <a:p>
              <a:r>
                <a:rPr lang="en-US" sz="2000" dirty="0">
                  <a:solidFill>
                    <a:srgbClr val="000000"/>
                  </a:solidFill>
                  <a:latin typeface="Arial" panose="020B0604020202020204" pitchFamily="34" charset="0"/>
                  <a:cs typeface="Arial" panose="020B0604020202020204" pitchFamily="34" charset="0"/>
                </a:rPr>
                <a:t>Mediterranean</a:t>
              </a:r>
              <a:endParaRPr lang="en-US" sz="2800" dirty="0">
                <a:solidFill>
                  <a:srgbClr val="000000"/>
                </a:solidFill>
                <a:latin typeface="Arial" panose="020B0604020202020204" pitchFamily="34" charset="0"/>
                <a:cs typeface="Arial" panose="020B0604020202020204" pitchFamily="34" charset="0"/>
              </a:endParaRPr>
            </a:p>
          </p:txBody>
        </p:sp>
        <p:sp>
          <p:nvSpPr>
            <p:cNvPr id="13" name="TextBox 12"/>
            <p:cNvSpPr txBox="1"/>
            <p:nvPr/>
          </p:nvSpPr>
          <p:spPr>
            <a:xfrm rot="19973631">
              <a:off x="1902801" y="2034638"/>
              <a:ext cx="2393604" cy="400110"/>
            </a:xfrm>
            <a:prstGeom prst="rect">
              <a:avLst/>
            </a:prstGeom>
            <a:noFill/>
            <a:scene3d>
              <a:camera prst="orthographicFront">
                <a:rot lat="0" lon="0" rev="21300000"/>
              </a:camera>
              <a:lightRig rig="threePt" dir="t"/>
            </a:scene3d>
          </p:spPr>
          <p:txBody>
            <a:bodyPr wrap="none" rtlCol="0">
              <a:spAutoFit/>
            </a:bodyPr>
            <a:lstStyle/>
            <a:p>
              <a:r>
                <a:rPr lang="en-US" sz="2000" dirty="0">
                  <a:solidFill>
                    <a:srgbClr val="000000"/>
                  </a:solidFill>
                  <a:latin typeface="Arial" panose="020B0604020202020204" pitchFamily="34" charset="0"/>
                  <a:cs typeface="Arial" panose="020B0604020202020204" pitchFamily="34" charset="0"/>
                </a:rPr>
                <a:t>Non-Mediterranean</a:t>
              </a:r>
              <a:endParaRPr lang="en-US" sz="2800" dirty="0">
                <a:solidFill>
                  <a:srgbClr val="000000"/>
                </a:solidFill>
                <a:latin typeface="Arial" panose="020B0604020202020204" pitchFamily="34" charset="0"/>
                <a:cs typeface="Arial" panose="020B0604020202020204" pitchFamily="34" charset="0"/>
              </a:endParaRPr>
            </a:p>
          </p:txBody>
        </p:sp>
      </p:grpSp>
      <p:sp>
        <p:nvSpPr>
          <p:cNvPr id="19" name="Rectangle 4"/>
          <p:cNvSpPr>
            <a:spLocks noChangeArrowheads="1"/>
          </p:cNvSpPr>
          <p:nvPr/>
        </p:nvSpPr>
        <p:spPr bwMode="auto">
          <a:xfrm>
            <a:off x="-25400" y="-152400"/>
            <a:ext cx="9398000" cy="762000"/>
          </a:xfrm>
          <a:prstGeom prst="rect">
            <a:avLst/>
          </a:prstGeom>
          <a:noFill/>
          <a:ln w="9525">
            <a:noFill/>
            <a:miter lim="800000"/>
            <a:headEnd/>
            <a:tailEnd/>
          </a:ln>
        </p:spPr>
        <p:txBody>
          <a:bodyPr anchor="ctr"/>
          <a:lstStyle/>
          <a:p>
            <a:r>
              <a:rPr lang="en-US" sz="3200" dirty="0">
                <a:solidFill>
                  <a:srgbClr val="FFFF00"/>
                </a:solidFill>
              </a:rPr>
              <a:t>The third population arrives after 5,000 years ago</a:t>
            </a:r>
          </a:p>
        </p:txBody>
      </p:sp>
      <p:sp>
        <p:nvSpPr>
          <p:cNvPr id="20" name="Rectangle 19"/>
          <p:cNvSpPr/>
          <p:nvPr/>
        </p:nvSpPr>
        <p:spPr>
          <a:xfrm>
            <a:off x="63500" y="546100"/>
            <a:ext cx="5573949" cy="369332"/>
          </a:xfrm>
          <a:prstGeom prst="rect">
            <a:avLst/>
          </a:prstGeom>
        </p:spPr>
        <p:txBody>
          <a:bodyPr wrap="none">
            <a:spAutoFit/>
          </a:bodyPr>
          <a:lstStyle/>
          <a:p>
            <a:pPr>
              <a:spcBef>
                <a:spcPct val="50000"/>
              </a:spcBef>
            </a:pPr>
            <a:r>
              <a:rPr lang="en-US" dirty="0">
                <a:solidFill>
                  <a:srgbClr val="07CEE9"/>
                </a:solidFill>
              </a:rPr>
              <a:t>Haak et al. </a:t>
            </a:r>
            <a:r>
              <a:rPr lang="en-US" i="1" dirty="0">
                <a:solidFill>
                  <a:srgbClr val="07CEE9"/>
                </a:solidFill>
              </a:rPr>
              <a:t>Nature </a:t>
            </a:r>
            <a:r>
              <a:rPr lang="en-US" dirty="0">
                <a:solidFill>
                  <a:srgbClr val="07CEE9"/>
                </a:solidFill>
              </a:rPr>
              <a:t>2015; Lazaridis et al. </a:t>
            </a:r>
            <a:r>
              <a:rPr lang="en-US" i="1" dirty="0">
                <a:solidFill>
                  <a:srgbClr val="07CEE9"/>
                </a:solidFill>
              </a:rPr>
              <a:t>Nature </a:t>
            </a:r>
            <a:r>
              <a:rPr lang="en-US" dirty="0">
                <a:solidFill>
                  <a:srgbClr val="07CEE9"/>
                </a:solidFill>
              </a:rPr>
              <a:t>2017</a:t>
            </a:r>
          </a:p>
        </p:txBody>
      </p:sp>
      <p:sp>
        <p:nvSpPr>
          <p:cNvPr id="28" name="Rectangle 27"/>
          <p:cNvSpPr/>
          <p:nvPr/>
        </p:nvSpPr>
        <p:spPr>
          <a:xfrm>
            <a:off x="1752600" y="5511800"/>
            <a:ext cx="3784600" cy="11231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381" r="11"/>
          <a:stretch/>
        </p:blipFill>
        <p:spPr bwMode="auto">
          <a:xfrm>
            <a:off x="1803400" y="1155700"/>
            <a:ext cx="4610100" cy="5486400"/>
          </a:xfrm>
          <a:prstGeom prst="rect">
            <a:avLst/>
          </a:prstGeom>
          <a:noFill/>
          <a:ln>
            <a:noFill/>
          </a:ln>
        </p:spPr>
      </p:pic>
      <p:sp>
        <p:nvSpPr>
          <p:cNvPr id="33" name="TextBox 32"/>
          <p:cNvSpPr txBox="1"/>
          <p:nvPr/>
        </p:nvSpPr>
        <p:spPr>
          <a:xfrm>
            <a:off x="6477000" y="3741747"/>
            <a:ext cx="2250724" cy="1508105"/>
          </a:xfrm>
          <a:prstGeom prst="rect">
            <a:avLst/>
          </a:prstGeom>
          <a:noFill/>
        </p:spPr>
        <p:txBody>
          <a:bodyPr wrap="square" rtlCol="0">
            <a:spAutoFit/>
          </a:bodyPr>
          <a:lstStyle/>
          <a:p>
            <a:pPr algn="ctr"/>
            <a:r>
              <a:rPr lang="en-US" sz="2300" dirty="0">
                <a:solidFill>
                  <a:schemeClr val="bg1"/>
                </a:solidFill>
              </a:rPr>
              <a:t>Present-day West Eurasian population structure</a:t>
            </a:r>
          </a:p>
        </p:txBody>
      </p:sp>
      <p:grpSp>
        <p:nvGrpSpPr>
          <p:cNvPr id="34" name="Group 33"/>
          <p:cNvGrpSpPr/>
          <p:nvPr/>
        </p:nvGrpSpPr>
        <p:grpSpPr>
          <a:xfrm>
            <a:off x="381000" y="5486400"/>
            <a:ext cx="3187700" cy="1206500"/>
            <a:chOff x="-774700" y="1835150"/>
            <a:chExt cx="3187700" cy="1206500"/>
          </a:xfrm>
        </p:grpSpPr>
        <p:pic>
          <p:nvPicPr>
            <p:cNvPr id="35"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38" t="78009" r="47039"/>
            <a:stretch/>
          </p:blipFill>
          <p:spPr bwMode="auto">
            <a:xfrm>
              <a:off x="-584200" y="1835150"/>
              <a:ext cx="2997200" cy="1206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6" name="Picture 8"/>
            <p:cNvPicPr>
              <a:picLocks noChangeArrowheads="1"/>
            </p:cNvPicPr>
            <p:nvPr/>
          </p:nvPicPr>
          <p:blipFill rotWithShape="1">
            <a:blip r:embed="rId3" cstate="print">
              <a:alphaModFix/>
              <a:extLst>
                <a:ext uri="{28A0092B-C50C-407E-A947-70E740481C1C}">
                  <a14:useLocalDpi xmlns:a14="http://schemas.microsoft.com/office/drawing/2010/main" val="0"/>
                </a:ext>
              </a:extLst>
            </a:blip>
            <a:srcRect t="78704" r="95355"/>
            <a:stretch/>
          </p:blipFill>
          <p:spPr bwMode="auto">
            <a:xfrm>
              <a:off x="-774700" y="1866900"/>
              <a:ext cx="215900" cy="116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3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4794" y="1234681"/>
            <a:ext cx="2886006" cy="2473719"/>
          </a:xfrm>
          <a:prstGeom prst="rect">
            <a:avLst/>
          </a:prstGeom>
          <a:noFill/>
          <a:ln w="12700">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Lst>
        </p:spPr>
      </p:pic>
      <p:sp>
        <p:nvSpPr>
          <p:cNvPr id="40" name="Rectangle 39"/>
          <p:cNvSpPr/>
          <p:nvPr/>
        </p:nvSpPr>
        <p:spPr>
          <a:xfrm>
            <a:off x="165100" y="1143000"/>
            <a:ext cx="152400" cy="55935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5" name="Group 54"/>
          <p:cNvGrpSpPr/>
          <p:nvPr/>
        </p:nvGrpSpPr>
        <p:grpSpPr>
          <a:xfrm>
            <a:off x="152400" y="1143000"/>
            <a:ext cx="8839200" cy="5568188"/>
            <a:chOff x="190772" y="1054100"/>
            <a:chExt cx="8877028" cy="5568188"/>
          </a:xfrm>
        </p:grpSpPr>
        <p:grpSp>
          <p:nvGrpSpPr>
            <p:cNvPr id="7" name="Group 6"/>
            <p:cNvGrpSpPr/>
            <p:nvPr/>
          </p:nvGrpSpPr>
          <p:grpSpPr>
            <a:xfrm>
              <a:off x="190772" y="1054100"/>
              <a:ext cx="8877028" cy="5568188"/>
              <a:chOff x="151085" y="1028700"/>
              <a:chExt cx="8877028" cy="5568188"/>
            </a:xfrm>
          </p:grpSpPr>
          <p:sp>
            <p:nvSpPr>
              <p:cNvPr id="4" name="Rectangle 3"/>
              <p:cNvSpPr/>
              <p:nvPr/>
            </p:nvSpPr>
            <p:spPr>
              <a:xfrm>
                <a:off x="151085" y="1028700"/>
                <a:ext cx="8877028" cy="55681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39" r="-3321"/>
              <a:stretch/>
            </p:blipFill>
            <p:spPr bwMode="auto">
              <a:xfrm>
                <a:off x="254217" y="1041400"/>
                <a:ext cx="6375400" cy="5486400"/>
              </a:xfrm>
              <a:prstGeom prst="rect">
                <a:avLst/>
              </a:prstGeom>
              <a:noFill/>
              <a:ln>
                <a:noFill/>
              </a:ln>
            </p:spPr>
          </p:pic>
          <p:sp>
            <p:nvSpPr>
              <p:cNvPr id="41" name="Oval 40"/>
              <p:cNvSpPr/>
              <p:nvPr/>
            </p:nvSpPr>
            <p:spPr>
              <a:xfrm rot="17166956">
                <a:off x="-325872" y="3532588"/>
                <a:ext cx="2891528" cy="1465611"/>
              </a:xfrm>
              <a:prstGeom prst="ellipse">
                <a:avLst/>
              </a:prstGeom>
              <a:noFill/>
              <a:ln w="317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4283" y="1110488"/>
                <a:ext cx="3327576" cy="1778000"/>
              </a:xfrm>
              <a:prstGeom prst="rect">
                <a:avLst/>
              </a:prstGeom>
              <a:noFill/>
              <a:ln w="127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Lst>
            </p:spPr>
          </p:pic>
        </p:grpSp>
        <p:sp>
          <p:nvSpPr>
            <p:cNvPr id="56" name="TextBox 55"/>
            <p:cNvSpPr txBox="1"/>
            <p:nvPr/>
          </p:nvSpPr>
          <p:spPr>
            <a:xfrm>
              <a:off x="6236334" y="3117088"/>
              <a:ext cx="2657777" cy="1154162"/>
            </a:xfrm>
            <a:prstGeom prst="rect">
              <a:avLst/>
            </a:prstGeom>
            <a:solidFill>
              <a:srgbClr val="FFFFFF"/>
            </a:solidFill>
          </p:spPr>
          <p:txBody>
            <a:bodyPr wrap="square" rtlCol="0">
              <a:spAutoFit/>
            </a:bodyPr>
            <a:lstStyle/>
            <a:p>
              <a:pPr algn="ctr"/>
              <a:r>
                <a:rPr lang="en-US" sz="2300" dirty="0">
                  <a:solidFill>
                    <a:schemeClr val="bg1"/>
                  </a:solidFill>
                </a:rPr>
                <a:t>European hunter-gatherers</a:t>
              </a:r>
            </a:p>
            <a:p>
              <a:pPr algn="ctr"/>
              <a:r>
                <a:rPr lang="en-US" sz="2300" dirty="0">
                  <a:solidFill>
                    <a:schemeClr val="bg1"/>
                  </a:solidFill>
                </a:rPr>
                <a:t> &gt;8,000 years ago</a:t>
              </a:r>
            </a:p>
          </p:txBody>
        </p:sp>
      </p:grpSp>
      <p:grpSp>
        <p:nvGrpSpPr>
          <p:cNvPr id="64" name="Group 63"/>
          <p:cNvGrpSpPr/>
          <p:nvPr/>
        </p:nvGrpSpPr>
        <p:grpSpPr>
          <a:xfrm>
            <a:off x="304800" y="1155700"/>
            <a:ext cx="8674100" cy="5486400"/>
            <a:chOff x="304800" y="1155700"/>
            <a:chExt cx="8674100" cy="5486400"/>
          </a:xfrm>
        </p:grpSpPr>
        <p:grpSp>
          <p:nvGrpSpPr>
            <p:cNvPr id="73" name="Group 72"/>
            <p:cNvGrpSpPr/>
            <p:nvPr/>
          </p:nvGrpSpPr>
          <p:grpSpPr>
            <a:xfrm>
              <a:off x="304800" y="1155700"/>
              <a:ext cx="8674100" cy="5486400"/>
              <a:chOff x="304800" y="1155700"/>
              <a:chExt cx="8674100" cy="5486400"/>
            </a:xfrm>
          </p:grpSpPr>
          <p:pic>
            <p:nvPicPr>
              <p:cNvPr id="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1155700"/>
                <a:ext cx="6096000" cy="54864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75" name="Oval 74"/>
              <p:cNvSpPr/>
              <p:nvPr/>
            </p:nvSpPr>
            <p:spPr>
              <a:xfrm rot="20899235">
                <a:off x="2782938" y="4299064"/>
                <a:ext cx="1958112" cy="1345708"/>
              </a:xfrm>
              <a:prstGeom prst="ellipse">
                <a:avLst/>
              </a:prstGeom>
              <a:noFill/>
              <a:ln w="3175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537200" y="1155700"/>
                <a:ext cx="3441700" cy="2590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64200" y="1168399"/>
                <a:ext cx="3235325" cy="2508139"/>
              </a:xfrm>
              <a:prstGeom prst="rect">
                <a:avLst/>
              </a:prstGeom>
              <a:noFill/>
              <a:ln w="12700">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Lst>
            </p:spPr>
          </p:pic>
        </p:grpSp>
        <p:sp>
          <p:nvSpPr>
            <p:cNvPr id="83" name="TextBox 82"/>
            <p:cNvSpPr txBox="1"/>
            <p:nvPr/>
          </p:nvSpPr>
          <p:spPr>
            <a:xfrm>
              <a:off x="6375400" y="3721100"/>
              <a:ext cx="2580924" cy="2569935"/>
            </a:xfrm>
            <a:prstGeom prst="rect">
              <a:avLst/>
            </a:prstGeom>
            <a:solidFill>
              <a:srgbClr val="FFFFFF"/>
            </a:solidFill>
          </p:spPr>
          <p:txBody>
            <a:bodyPr wrap="square" rtlCol="0">
              <a:spAutoFit/>
            </a:bodyPr>
            <a:lstStyle/>
            <a:p>
              <a:pPr algn="ctr"/>
              <a:endParaRPr lang="en-US" sz="2300" dirty="0">
                <a:solidFill>
                  <a:schemeClr val="bg1"/>
                </a:solidFill>
              </a:endParaRPr>
            </a:p>
            <a:p>
              <a:pPr algn="ctr"/>
              <a:r>
                <a:rPr lang="en-US" sz="2300" dirty="0">
                  <a:solidFill>
                    <a:schemeClr val="bg1"/>
                  </a:solidFill>
                </a:rPr>
                <a:t>European and Anatolian farmers ~8,500-5,000 years ago</a:t>
              </a:r>
            </a:p>
            <a:p>
              <a:pPr algn="ctr"/>
              <a:endParaRPr lang="en-US" sz="2300" dirty="0">
                <a:solidFill>
                  <a:schemeClr val="bg1"/>
                </a:solidFill>
              </a:endParaRPr>
            </a:p>
            <a:p>
              <a:pPr algn="ctr"/>
              <a:endParaRPr lang="en-US" sz="2300" dirty="0">
                <a:solidFill>
                  <a:schemeClr val="bg1"/>
                </a:solidFill>
              </a:endParaRPr>
            </a:p>
          </p:txBody>
        </p:sp>
      </p:grpSp>
      <p:grpSp>
        <p:nvGrpSpPr>
          <p:cNvPr id="85" name="Group 84"/>
          <p:cNvGrpSpPr/>
          <p:nvPr/>
        </p:nvGrpSpPr>
        <p:grpSpPr>
          <a:xfrm>
            <a:off x="292100" y="1105504"/>
            <a:ext cx="8712201" cy="5777896"/>
            <a:chOff x="-292101" y="1092199"/>
            <a:chExt cx="8712201" cy="5777896"/>
          </a:xfrm>
        </p:grpSpPr>
        <p:pic>
          <p:nvPicPr>
            <p:cNvPr id="86"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2101" y="1092199"/>
              <a:ext cx="6108192" cy="554794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87"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41900" y="1117600"/>
              <a:ext cx="3313113" cy="1600200"/>
            </a:xfrm>
            <a:prstGeom prst="rect">
              <a:avLst/>
            </a:prstGeom>
            <a:noFill/>
            <a:ln w="12700">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Lst>
          </p:spPr>
        </p:pic>
        <p:sp>
          <p:nvSpPr>
            <p:cNvPr id="88" name="Oval 87"/>
            <p:cNvSpPr/>
            <p:nvPr/>
          </p:nvSpPr>
          <p:spPr>
            <a:xfrm rot="1759777">
              <a:off x="1628681" y="2464065"/>
              <a:ext cx="888276" cy="659870"/>
            </a:xfrm>
            <a:prstGeom prst="ellipse">
              <a:avLst/>
            </a:prstGeom>
            <a:noFill/>
            <a:ln w="3175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5829300" y="2730500"/>
              <a:ext cx="2590800" cy="4139595"/>
            </a:xfrm>
            <a:prstGeom prst="rect">
              <a:avLst/>
            </a:prstGeom>
            <a:solidFill>
              <a:srgbClr val="FFFFFF"/>
            </a:solidFill>
          </p:spPr>
          <p:txBody>
            <a:bodyPr wrap="square" rtlCol="0">
              <a:spAutoFit/>
            </a:bodyPr>
            <a:lstStyle/>
            <a:p>
              <a:pPr algn="ctr"/>
              <a:endParaRPr lang="en-US" sz="2300" dirty="0">
                <a:solidFill>
                  <a:schemeClr val="bg1"/>
                </a:solidFill>
              </a:endParaRPr>
            </a:p>
            <a:p>
              <a:pPr algn="ctr"/>
              <a:r>
                <a:rPr lang="en-US" sz="2300" dirty="0">
                  <a:solidFill>
                    <a:schemeClr val="bg1"/>
                  </a:solidFill>
                </a:rPr>
                <a:t>Yamnaya steppe pastoralists </a:t>
              </a:r>
            </a:p>
            <a:p>
              <a:pPr algn="ctr"/>
              <a:r>
                <a:rPr lang="en-US" sz="2300" dirty="0">
                  <a:solidFill>
                    <a:schemeClr val="bg1"/>
                  </a:solidFill>
                </a:rPr>
                <a:t>~6,000-5,000 years ago</a:t>
              </a:r>
            </a:p>
            <a:p>
              <a:pPr algn="ctr"/>
              <a:endParaRPr lang="en-US" sz="2300" dirty="0">
                <a:solidFill>
                  <a:schemeClr val="bg1"/>
                </a:solidFill>
              </a:endParaRPr>
            </a:p>
            <a:p>
              <a:pPr algn="ctr"/>
              <a:endParaRPr lang="en-US" sz="2300" dirty="0">
                <a:solidFill>
                  <a:schemeClr val="bg1"/>
                </a:solidFill>
              </a:endParaRPr>
            </a:p>
            <a:p>
              <a:pPr algn="ctr"/>
              <a:endParaRPr lang="en-US" sz="2300" dirty="0">
                <a:solidFill>
                  <a:schemeClr val="bg1"/>
                </a:solidFill>
              </a:endParaRPr>
            </a:p>
            <a:p>
              <a:pPr algn="ctr"/>
              <a:endParaRPr lang="en-US" sz="2300" dirty="0">
                <a:solidFill>
                  <a:schemeClr val="bg1"/>
                </a:solidFill>
              </a:endParaRPr>
            </a:p>
            <a:p>
              <a:pPr algn="ctr"/>
              <a:endParaRPr lang="en-US" sz="2300" dirty="0">
                <a:solidFill>
                  <a:schemeClr val="bg1"/>
                </a:solidFill>
              </a:endParaRPr>
            </a:p>
            <a:p>
              <a:pPr algn="ctr"/>
              <a:endParaRPr lang="en-US" sz="2300" dirty="0">
                <a:solidFill>
                  <a:schemeClr val="bg1"/>
                </a:solidFill>
              </a:endParaRPr>
            </a:p>
            <a:p>
              <a:pPr algn="ctr"/>
              <a:endParaRPr lang="en-US" sz="1000" dirty="0">
                <a:solidFill>
                  <a:schemeClr val="bg1"/>
                </a:solidFill>
              </a:endParaRPr>
            </a:p>
          </p:txBody>
        </p:sp>
      </p:grpSp>
      <p:pic>
        <p:nvPicPr>
          <p:cNvPr id="91"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871448" y="1066800"/>
            <a:ext cx="3475037" cy="1371600"/>
          </a:xfrm>
          <a:prstGeom prst="rect">
            <a:avLst/>
          </a:prstGeom>
          <a:noFill/>
          <a:ln w="12700">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Lst>
        </p:spPr>
      </p:pic>
      <p:grpSp>
        <p:nvGrpSpPr>
          <p:cNvPr id="84" name="Group 83"/>
          <p:cNvGrpSpPr/>
          <p:nvPr/>
        </p:nvGrpSpPr>
        <p:grpSpPr>
          <a:xfrm>
            <a:off x="292100" y="1104900"/>
            <a:ext cx="8651524" cy="5547940"/>
            <a:chOff x="304800" y="1104900"/>
            <a:chExt cx="8651524" cy="5547940"/>
          </a:xfrm>
        </p:grpSpPr>
        <p:pic>
          <p:nvPicPr>
            <p:cNvPr id="90"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4800" y="1104900"/>
              <a:ext cx="6108192" cy="554794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92" name="Oval 91"/>
            <p:cNvSpPr/>
            <p:nvPr/>
          </p:nvSpPr>
          <p:spPr>
            <a:xfrm rot="2786992">
              <a:off x="1775361" y="3107491"/>
              <a:ext cx="2259573" cy="1452974"/>
            </a:xfrm>
            <a:prstGeom prst="ellipse">
              <a:avLst/>
            </a:prstGeom>
            <a:noFill/>
            <a:ln w="3175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5791200" y="2501900"/>
              <a:ext cx="3165124" cy="1723549"/>
            </a:xfrm>
            <a:prstGeom prst="rect">
              <a:avLst/>
            </a:prstGeom>
            <a:solidFill>
              <a:srgbClr val="FFFFFF"/>
            </a:solidFill>
          </p:spPr>
          <p:txBody>
            <a:bodyPr wrap="square" rtlCol="0">
              <a:spAutoFit/>
            </a:bodyPr>
            <a:lstStyle/>
            <a:p>
              <a:pPr algn="ctr"/>
              <a:endParaRPr lang="en-US" sz="2300" dirty="0">
                <a:solidFill>
                  <a:schemeClr val="bg1"/>
                </a:solidFill>
              </a:endParaRPr>
            </a:p>
            <a:p>
              <a:pPr algn="ctr"/>
              <a:r>
                <a:rPr lang="en-US" sz="2000" dirty="0">
                  <a:solidFill>
                    <a:schemeClr val="bg1"/>
                  </a:solidFill>
                </a:rPr>
                <a:t>Formation of modern Europe &lt;5,000 years ago</a:t>
              </a:r>
            </a:p>
            <a:p>
              <a:pPr algn="ctr"/>
              <a:endParaRPr lang="en-US" sz="2000" dirty="0">
                <a:solidFill>
                  <a:schemeClr val="bg1"/>
                </a:solidFill>
              </a:endParaRPr>
            </a:p>
            <a:p>
              <a:pPr algn="ctr"/>
              <a:endParaRPr lang="en-US" sz="2300" dirty="0">
                <a:solidFill>
                  <a:schemeClr val="bg1"/>
                </a:solidFill>
              </a:endParaRPr>
            </a:p>
          </p:txBody>
        </p:sp>
        <p:pic>
          <p:nvPicPr>
            <p:cNvPr id="94" name="Picture 6"/>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4349"/>
            <a:stretch/>
          </p:blipFill>
          <p:spPr bwMode="auto">
            <a:xfrm>
              <a:off x="6324600" y="1117600"/>
              <a:ext cx="2628900" cy="1371600"/>
            </a:xfrm>
            <a:prstGeom prst="rect">
              <a:avLst/>
            </a:prstGeom>
            <a:noFill/>
            <a:ln w="12700">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Lst>
          </p:spPr>
        </p:pic>
      </p:grpSp>
    </p:spTree>
    <p:extLst>
      <p:ext uri="{BB962C8B-B14F-4D97-AF65-F5344CB8AC3E}">
        <p14:creationId xmlns:p14="http://schemas.microsoft.com/office/powerpoint/2010/main" val="36009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ChangeArrowheads="1"/>
          </p:cNvSpPr>
          <p:nvPr/>
        </p:nvSpPr>
        <p:spPr bwMode="auto">
          <a:xfrm>
            <a:off x="138289" y="143934"/>
            <a:ext cx="9144000" cy="346916"/>
          </a:xfrm>
          <a:prstGeom prst="rect">
            <a:avLst/>
          </a:prstGeom>
          <a:noFill/>
          <a:ln w="9525">
            <a:noFill/>
            <a:miter lim="800000"/>
            <a:headEnd/>
            <a:tailEnd/>
          </a:ln>
          <a:effectLst/>
        </p:spPr>
        <p:txBody>
          <a:bodyPr anchor="ctr"/>
          <a:lstStyle/>
          <a:p>
            <a:pPr algn="l">
              <a:tabLst>
                <a:tab pos="1317625" algn="l"/>
              </a:tabLst>
            </a:pPr>
            <a:r>
              <a:rPr lang="en-US" sz="2500" dirty="0">
                <a:solidFill>
                  <a:srgbClr val="FFFF00"/>
                </a:solidFill>
              </a:rPr>
              <a:t>Summary: Europe massively transformed by two migrations</a:t>
            </a:r>
          </a:p>
        </p:txBody>
      </p:sp>
      <p:sp>
        <p:nvSpPr>
          <p:cNvPr id="13" name="Rectangle 12"/>
          <p:cNvSpPr>
            <a:spLocks noChangeArrowheads="1"/>
          </p:cNvSpPr>
          <p:nvPr/>
        </p:nvSpPr>
        <p:spPr bwMode="auto">
          <a:xfrm>
            <a:off x="155221" y="637822"/>
            <a:ext cx="5245100" cy="1066800"/>
          </a:xfrm>
          <a:prstGeom prst="rect">
            <a:avLst/>
          </a:prstGeom>
          <a:noFill/>
          <a:ln w="9525">
            <a:noFill/>
            <a:miter lim="800000"/>
            <a:headEnd/>
            <a:tailEnd/>
          </a:ln>
          <a:effectLst/>
        </p:spPr>
        <p:txBody>
          <a:bodyPr anchor="ctr"/>
          <a:lstStyle/>
          <a:p>
            <a:r>
              <a:rPr lang="en-US" dirty="0"/>
              <a:t>Migration 1</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955" t="40607" r="4746"/>
          <a:stretch/>
        </p:blipFill>
        <p:spPr bwMode="auto">
          <a:xfrm>
            <a:off x="213076" y="1312333"/>
            <a:ext cx="4104923" cy="24284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ight Arrow 4"/>
          <p:cNvSpPr/>
          <p:nvPr/>
        </p:nvSpPr>
        <p:spPr>
          <a:xfrm rot="2400000" flipH="1">
            <a:off x="996416" y="2487816"/>
            <a:ext cx="2463975" cy="484632"/>
          </a:xfrm>
          <a:prstGeom prst="rightArrow">
            <a:avLst>
              <a:gd name="adj1" fmla="val 50000"/>
              <a:gd name="adj2" fmla="val 96557"/>
            </a:avLst>
          </a:prstGeom>
          <a:solidFill>
            <a:schemeClr val="tx1"/>
          </a:solidFill>
          <a:scene3d>
            <a:camera prst="orthographicFront">
              <a:rot lat="0" lon="0" rev="2148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Near Eastern Farmers</a:t>
            </a:r>
          </a:p>
        </p:txBody>
      </p:sp>
      <p:sp>
        <p:nvSpPr>
          <p:cNvPr id="43" name="Rectangle 42"/>
          <p:cNvSpPr/>
          <p:nvPr/>
        </p:nvSpPr>
        <p:spPr>
          <a:xfrm>
            <a:off x="149580" y="516534"/>
            <a:ext cx="2964874" cy="400110"/>
          </a:xfrm>
          <a:prstGeom prst="rect">
            <a:avLst/>
          </a:prstGeom>
        </p:spPr>
        <p:txBody>
          <a:bodyPr wrap="none">
            <a:spAutoFit/>
          </a:bodyPr>
          <a:lstStyle/>
          <a:p>
            <a:pPr>
              <a:spcBef>
                <a:spcPct val="50000"/>
              </a:spcBef>
            </a:pPr>
            <a:r>
              <a:rPr lang="en-US" sz="2000" dirty="0">
                <a:solidFill>
                  <a:srgbClr val="07CEE9"/>
                </a:solidFill>
              </a:rPr>
              <a:t>Haak et al. </a:t>
            </a:r>
            <a:r>
              <a:rPr lang="en-US" sz="2000" i="1" dirty="0">
                <a:solidFill>
                  <a:srgbClr val="07CEE9"/>
                </a:solidFill>
              </a:rPr>
              <a:t>Nature </a:t>
            </a:r>
            <a:r>
              <a:rPr lang="en-US" sz="2000" dirty="0">
                <a:solidFill>
                  <a:srgbClr val="07CEE9"/>
                </a:solidFill>
              </a:rPr>
              <a:t>2015</a:t>
            </a:r>
            <a:endParaRPr lang="en-US" sz="2000" dirty="0"/>
          </a:p>
        </p:txBody>
      </p:sp>
      <p:grpSp>
        <p:nvGrpSpPr>
          <p:cNvPr id="17" name="Group 16"/>
          <p:cNvGrpSpPr/>
          <p:nvPr/>
        </p:nvGrpSpPr>
        <p:grpSpPr>
          <a:xfrm>
            <a:off x="4724400" y="863600"/>
            <a:ext cx="4775200" cy="2946400"/>
            <a:chOff x="4724400" y="863600"/>
            <a:chExt cx="4775200" cy="2946400"/>
          </a:xfrm>
        </p:grpSpPr>
        <p:sp>
          <p:nvSpPr>
            <p:cNvPr id="24" name="Rectangle 4"/>
            <p:cNvSpPr>
              <a:spLocks noChangeArrowheads="1"/>
            </p:cNvSpPr>
            <p:nvPr/>
          </p:nvSpPr>
          <p:spPr bwMode="auto">
            <a:xfrm>
              <a:off x="4724400" y="3175000"/>
              <a:ext cx="4419600" cy="635000"/>
            </a:xfrm>
            <a:prstGeom prst="rect">
              <a:avLst/>
            </a:prstGeom>
            <a:noFill/>
            <a:ln w="9525">
              <a:noFill/>
              <a:miter lim="800000"/>
              <a:headEnd/>
              <a:tailEnd/>
            </a:ln>
          </p:spPr>
          <p:txBody>
            <a:bodyPr anchor="ctr"/>
            <a:lstStyle/>
            <a:p>
              <a:pPr algn="ctr"/>
              <a:r>
                <a:rPr lang="en-US" b="1" dirty="0">
                  <a:solidFill>
                    <a:srgbClr val="FFFFFF"/>
                  </a:solidFill>
                  <a:effectLst>
                    <a:outerShdw blurRad="38100" dist="38100" dir="2700000" algn="tl">
                      <a:srgbClr val="000000">
                        <a:alpha val="43137"/>
                      </a:srgbClr>
                    </a:outerShdw>
                  </a:effectLst>
                </a:rPr>
                <a:t>Farmers arrive, mix with local hunter-gatherers 8,500-5,000 years ago</a:t>
              </a:r>
            </a:p>
          </p:txBody>
        </p:sp>
        <p:grpSp>
          <p:nvGrpSpPr>
            <p:cNvPr id="2" name="Group 1"/>
            <p:cNvGrpSpPr/>
            <p:nvPr/>
          </p:nvGrpSpPr>
          <p:grpSpPr>
            <a:xfrm>
              <a:off x="4995334" y="1313185"/>
              <a:ext cx="3748617" cy="1463040"/>
              <a:chOff x="5026337" y="684768"/>
              <a:chExt cx="3748617" cy="1947333"/>
            </a:xfrm>
          </p:grpSpPr>
          <p:pic>
            <p:nvPicPr>
              <p:cNvPr id="45" name="Picture 44" descr="AncestryPrintHHMI.pdf"/>
              <p:cNvPicPr>
                <a:picLocks noChangeAspect="1"/>
              </p:cNvPicPr>
              <p:nvPr/>
            </p:nvPicPr>
            <p:blipFill rotWithShape="1">
              <a:blip r:embed="rId4">
                <a:extLst>
                  <a:ext uri="{28A0092B-C50C-407E-A947-70E740481C1C}">
                    <a14:useLocalDpi xmlns:a14="http://schemas.microsoft.com/office/drawing/2010/main" val="0"/>
                  </a:ext>
                </a:extLst>
              </a:blip>
              <a:srcRect l="30160" t="41053" r="29841" b="52529"/>
              <a:stretch/>
            </p:blipFill>
            <p:spPr>
              <a:xfrm flipV="1">
                <a:off x="5028454" y="684768"/>
                <a:ext cx="3746500" cy="901700"/>
              </a:xfrm>
              <a:prstGeom prst="rect">
                <a:avLst/>
              </a:prstGeom>
              <a:noFill/>
            </p:spPr>
          </p:pic>
          <p:pic>
            <p:nvPicPr>
              <p:cNvPr id="47" name="Picture 46" descr="AncestryPrintHHMI.pdf"/>
              <p:cNvPicPr>
                <a:picLocks noChangeAspect="1"/>
              </p:cNvPicPr>
              <p:nvPr/>
            </p:nvPicPr>
            <p:blipFill rotWithShape="1">
              <a:blip r:embed="rId4">
                <a:extLst>
                  <a:ext uri="{28A0092B-C50C-407E-A947-70E740481C1C}">
                    <a14:useLocalDpi xmlns:a14="http://schemas.microsoft.com/office/drawing/2010/main" val="0"/>
                  </a:ext>
                </a:extLst>
              </a:blip>
              <a:srcRect l="30160" t="36353" r="29841" b="60709"/>
              <a:stretch/>
            </p:blipFill>
            <p:spPr>
              <a:xfrm flipV="1">
                <a:off x="5028454" y="1580118"/>
                <a:ext cx="3746500" cy="412750"/>
              </a:xfrm>
              <a:prstGeom prst="rect">
                <a:avLst/>
              </a:prstGeom>
              <a:noFill/>
            </p:spPr>
          </p:pic>
          <p:pic>
            <p:nvPicPr>
              <p:cNvPr id="48" name="Picture 47" descr="AncestryPrintHHMI.pdf"/>
              <p:cNvPicPr>
                <a:picLocks noChangeAspect="1"/>
              </p:cNvPicPr>
              <p:nvPr/>
            </p:nvPicPr>
            <p:blipFill rotWithShape="1">
              <a:blip r:embed="rId4">
                <a:extLst>
                  <a:ext uri="{28A0092B-C50C-407E-A947-70E740481C1C}">
                    <a14:useLocalDpi xmlns:a14="http://schemas.microsoft.com/office/drawing/2010/main" val="0"/>
                  </a:ext>
                </a:extLst>
              </a:blip>
              <a:srcRect l="30160" t="30206" r="29841" b="65003"/>
              <a:stretch/>
            </p:blipFill>
            <p:spPr>
              <a:xfrm flipV="1">
                <a:off x="5026337" y="1959001"/>
                <a:ext cx="3746500" cy="673100"/>
              </a:xfrm>
              <a:prstGeom prst="rect">
                <a:avLst/>
              </a:prstGeom>
              <a:noFill/>
            </p:spPr>
          </p:pic>
        </p:grpSp>
        <p:sp>
          <p:nvSpPr>
            <p:cNvPr id="49" name="TextBox 48"/>
            <p:cNvSpPr txBox="1"/>
            <p:nvPr/>
          </p:nvSpPr>
          <p:spPr>
            <a:xfrm>
              <a:off x="4861237" y="2822604"/>
              <a:ext cx="4394200" cy="369332"/>
            </a:xfrm>
            <a:prstGeom prst="rect">
              <a:avLst/>
            </a:prstGeom>
            <a:noFill/>
          </p:spPr>
          <p:txBody>
            <a:bodyPr wrap="square" rtlCol="0">
              <a:spAutoFit/>
            </a:bodyPr>
            <a:lstStyle/>
            <a:p>
              <a:r>
                <a:rPr lang="en-US" dirty="0"/>
                <a:t>0%    20%     40%     60%    80%   100%</a:t>
              </a:r>
            </a:p>
          </p:txBody>
        </p:sp>
        <p:cxnSp>
          <p:nvCxnSpPr>
            <p:cNvPr id="50" name="Straight Arrow Connector 49"/>
            <p:cNvCxnSpPr/>
            <p:nvPr/>
          </p:nvCxnSpPr>
          <p:spPr>
            <a:xfrm>
              <a:off x="5039037" y="277180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5756587" y="276545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505887" y="277180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7248837" y="276545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7985437" y="277180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8715687" y="276545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4927600" y="863600"/>
              <a:ext cx="4572000" cy="477054"/>
            </a:xfrm>
            <a:prstGeom prst="rect">
              <a:avLst/>
            </a:prstGeom>
          </p:spPr>
          <p:txBody>
            <a:bodyPr>
              <a:spAutoFit/>
            </a:bodyPr>
            <a:lstStyle/>
            <a:p>
              <a:pPr>
                <a:tabLst>
                  <a:tab pos="1317625" algn="l"/>
                </a:tabLst>
              </a:pPr>
              <a:r>
                <a:rPr lang="en-US" sz="2500" dirty="0">
                  <a:solidFill>
                    <a:srgbClr val="07CEE9"/>
                  </a:solidFill>
                </a:rPr>
                <a:t>Farmer     </a:t>
              </a:r>
              <a:r>
                <a:rPr lang="en-US" sz="2500" dirty="0">
                  <a:solidFill>
                    <a:srgbClr val="4DD800"/>
                  </a:solidFill>
                </a:rPr>
                <a:t>Hunter-gatherer</a:t>
              </a:r>
            </a:p>
          </p:txBody>
        </p:sp>
      </p:grpSp>
      <p:grpSp>
        <p:nvGrpSpPr>
          <p:cNvPr id="4" name="Group 3"/>
          <p:cNvGrpSpPr/>
          <p:nvPr/>
        </p:nvGrpSpPr>
        <p:grpSpPr>
          <a:xfrm>
            <a:off x="160866" y="3603974"/>
            <a:ext cx="9259862" cy="3238941"/>
            <a:chOff x="160866" y="3603974"/>
            <a:chExt cx="9259862" cy="3238941"/>
          </a:xfrm>
        </p:grpSpPr>
        <p:grpSp>
          <p:nvGrpSpPr>
            <p:cNvPr id="3" name="Group 2"/>
            <p:cNvGrpSpPr/>
            <p:nvPr/>
          </p:nvGrpSpPr>
          <p:grpSpPr>
            <a:xfrm>
              <a:off x="160866" y="3603974"/>
              <a:ext cx="6642100" cy="3134432"/>
              <a:chOff x="160866" y="3603974"/>
              <a:chExt cx="6642100" cy="3134432"/>
            </a:xfrm>
          </p:grpSpPr>
          <p:sp>
            <p:nvSpPr>
              <p:cNvPr id="16" name="Rectangle 15"/>
              <p:cNvSpPr>
                <a:spLocks noChangeArrowheads="1"/>
              </p:cNvSpPr>
              <p:nvPr/>
            </p:nvSpPr>
            <p:spPr bwMode="auto">
              <a:xfrm>
                <a:off x="160866" y="3603974"/>
                <a:ext cx="6642100" cy="1066800"/>
              </a:xfrm>
              <a:prstGeom prst="rect">
                <a:avLst/>
              </a:prstGeom>
              <a:noFill/>
              <a:ln w="9525">
                <a:noFill/>
                <a:miter lim="800000"/>
                <a:headEnd/>
                <a:tailEnd/>
              </a:ln>
              <a:effectLst/>
            </p:spPr>
            <p:txBody>
              <a:bodyPr anchor="ctr"/>
              <a:lstStyle/>
              <a:p>
                <a:r>
                  <a:rPr lang="en-US" dirty="0"/>
                  <a:t>Migration 2</a:t>
                </a:r>
              </a:p>
            </p:txBody>
          </p:sp>
          <p:pic>
            <p:nvPicPr>
              <p:cNvPr id="3075" name="Picture 3"/>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9127" t="39496" r="4534" b="406"/>
              <a:stretch/>
            </p:blipFill>
            <p:spPr bwMode="auto">
              <a:xfrm>
                <a:off x="222955" y="4320820"/>
                <a:ext cx="4094596" cy="24175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6" name="Right Arrow 45"/>
              <p:cNvSpPr/>
              <p:nvPr/>
            </p:nvSpPr>
            <p:spPr>
              <a:xfrm rot="1020000" flipH="1">
                <a:off x="1014133" y="5114180"/>
                <a:ext cx="2294733" cy="484632"/>
              </a:xfrm>
              <a:prstGeom prst="rightArrow">
                <a:avLst>
                  <a:gd name="adj1" fmla="val 50000"/>
                  <a:gd name="adj2" fmla="val 9655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Yamnaya Steppe pastoralists</a:t>
                </a:r>
              </a:p>
            </p:txBody>
          </p:sp>
        </p:grpSp>
        <p:grpSp>
          <p:nvGrpSpPr>
            <p:cNvPr id="18" name="Group 17"/>
            <p:cNvGrpSpPr/>
            <p:nvPr/>
          </p:nvGrpSpPr>
          <p:grpSpPr>
            <a:xfrm>
              <a:off x="4267200" y="4178300"/>
              <a:ext cx="5153528" cy="2664615"/>
              <a:chOff x="4267200" y="4178300"/>
              <a:chExt cx="5153528" cy="2664615"/>
            </a:xfrm>
          </p:grpSpPr>
          <p:sp>
            <p:nvSpPr>
              <p:cNvPr id="55" name="Rectangle 4"/>
              <p:cNvSpPr>
                <a:spLocks noChangeArrowheads="1"/>
              </p:cNvSpPr>
              <p:nvPr/>
            </p:nvSpPr>
            <p:spPr bwMode="auto">
              <a:xfrm>
                <a:off x="4800600" y="6258595"/>
                <a:ext cx="4620128" cy="584320"/>
              </a:xfrm>
              <a:prstGeom prst="rect">
                <a:avLst/>
              </a:prstGeom>
              <a:noFill/>
              <a:ln w="9525">
                <a:noFill/>
                <a:miter lim="800000"/>
                <a:headEnd/>
                <a:tailEnd/>
              </a:ln>
            </p:spPr>
            <p:txBody>
              <a:bodyPr anchor="ctr"/>
              <a:lstStyle/>
              <a:p>
                <a:r>
                  <a:rPr lang="en-US" b="1" dirty="0">
                    <a:solidFill>
                      <a:srgbClr val="FFFFFF"/>
                    </a:solidFill>
                    <a:effectLst>
                      <a:outerShdw blurRad="38100" dist="38100" dir="2700000" algn="tl">
                        <a:srgbClr val="000000">
                          <a:alpha val="43137"/>
                        </a:srgbClr>
                      </a:outerShdw>
                    </a:effectLst>
                  </a:rPr>
                  <a:t>Yamnaya-farmer mix &lt;5,000 years ago</a:t>
                </a:r>
                <a:endParaRPr lang="en-US" dirty="0">
                  <a:solidFill>
                    <a:srgbClr val="FFFFFF"/>
                  </a:solidFill>
                  <a:effectLst>
                    <a:outerShdw blurRad="38100" dist="38100" dir="2700000" algn="tl">
                      <a:srgbClr val="000000">
                        <a:alpha val="43137"/>
                      </a:srgbClr>
                    </a:outerShdw>
                  </a:effectLst>
                </a:endParaRPr>
              </a:p>
            </p:txBody>
          </p:sp>
          <p:grpSp>
            <p:nvGrpSpPr>
              <p:cNvPr id="6" name="Group 5"/>
              <p:cNvGrpSpPr/>
              <p:nvPr/>
            </p:nvGrpSpPr>
            <p:grpSpPr>
              <a:xfrm>
                <a:off x="4864100" y="4635500"/>
                <a:ext cx="4394200" cy="1745166"/>
                <a:chOff x="4826000" y="4457700"/>
                <a:chExt cx="4394200" cy="1745166"/>
              </a:xfrm>
            </p:grpSpPr>
            <p:pic>
              <p:nvPicPr>
                <p:cNvPr id="63" name="Picture 62" descr="AncestryPrintHHMI.pdf"/>
                <p:cNvPicPr>
                  <a:picLocks noChangeAspect="1"/>
                </p:cNvPicPr>
                <p:nvPr/>
              </p:nvPicPr>
              <p:blipFill rotWithShape="1">
                <a:blip r:embed="rId4">
                  <a:extLst>
                    <a:ext uri="{28A0092B-C50C-407E-A947-70E740481C1C}">
                      <a14:useLocalDpi xmlns:a14="http://schemas.microsoft.com/office/drawing/2010/main" val="0"/>
                    </a:ext>
                  </a:extLst>
                </a:blip>
                <a:srcRect l="30282" t="47548" r="29841" b="39939"/>
                <a:stretch/>
              </p:blipFill>
              <p:spPr>
                <a:xfrm>
                  <a:off x="4978400" y="4457700"/>
                  <a:ext cx="3735078" cy="1320800"/>
                </a:xfrm>
                <a:prstGeom prst="rect">
                  <a:avLst/>
                </a:prstGeom>
                <a:noFill/>
              </p:spPr>
            </p:pic>
            <p:sp>
              <p:nvSpPr>
                <p:cNvPr id="66" name="TextBox 65"/>
                <p:cNvSpPr txBox="1"/>
                <p:nvPr/>
              </p:nvSpPr>
              <p:spPr>
                <a:xfrm>
                  <a:off x="4826000" y="5833534"/>
                  <a:ext cx="4394200" cy="369332"/>
                </a:xfrm>
                <a:prstGeom prst="rect">
                  <a:avLst/>
                </a:prstGeom>
                <a:noFill/>
              </p:spPr>
              <p:txBody>
                <a:bodyPr wrap="square" rtlCol="0">
                  <a:spAutoFit/>
                </a:bodyPr>
                <a:lstStyle/>
                <a:p>
                  <a:r>
                    <a:rPr lang="en-US" dirty="0"/>
                    <a:t>0%    20%     40%     60%    80%   100%</a:t>
                  </a:r>
                </a:p>
              </p:txBody>
            </p:sp>
            <p:cxnSp>
              <p:nvCxnSpPr>
                <p:cNvPr id="67" name="Straight Arrow Connector 66"/>
                <p:cNvCxnSpPr/>
                <p:nvPr/>
              </p:nvCxnSpPr>
              <p:spPr>
                <a:xfrm>
                  <a:off x="5003800" y="578273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5721350" y="577638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6470650" y="578273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7213600" y="577638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7950200" y="578273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8680450" y="577638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grpSp>
          <p:sp>
            <p:nvSpPr>
              <p:cNvPr id="77" name="Rectangle 76"/>
              <p:cNvSpPr/>
              <p:nvPr/>
            </p:nvSpPr>
            <p:spPr>
              <a:xfrm>
                <a:off x="4267200" y="4178300"/>
                <a:ext cx="4572000" cy="477054"/>
              </a:xfrm>
              <a:prstGeom prst="rect">
                <a:avLst/>
              </a:prstGeom>
            </p:spPr>
            <p:txBody>
              <a:bodyPr>
                <a:spAutoFit/>
              </a:bodyPr>
              <a:lstStyle/>
              <a:p>
                <a:pPr algn="r">
                  <a:tabLst>
                    <a:tab pos="1317625" algn="l"/>
                  </a:tabLst>
                </a:pPr>
                <a:r>
                  <a:rPr lang="en-US" sz="2500" dirty="0">
                    <a:solidFill>
                      <a:srgbClr val="FF0000"/>
                    </a:solidFill>
                  </a:rPr>
                  <a:t>Yamnaya</a:t>
                </a:r>
              </a:p>
            </p:txBody>
          </p:sp>
        </p:grpSp>
      </p:grpSp>
      <p:grpSp>
        <p:nvGrpSpPr>
          <p:cNvPr id="44" name="Group 43"/>
          <p:cNvGrpSpPr/>
          <p:nvPr/>
        </p:nvGrpSpPr>
        <p:grpSpPr>
          <a:xfrm>
            <a:off x="101600" y="1066800"/>
            <a:ext cx="4572003" cy="5791200"/>
            <a:chOff x="36689" y="1066801"/>
            <a:chExt cx="4572003" cy="5791200"/>
          </a:xfrm>
        </p:grpSpPr>
        <p:grpSp>
          <p:nvGrpSpPr>
            <p:cNvPr id="54" name="Group 53"/>
            <p:cNvGrpSpPr/>
            <p:nvPr/>
          </p:nvGrpSpPr>
          <p:grpSpPr>
            <a:xfrm>
              <a:off x="36689" y="1066801"/>
              <a:ext cx="4572003" cy="5791200"/>
              <a:chOff x="36689" y="1066801"/>
              <a:chExt cx="4572003" cy="5791200"/>
            </a:xfrm>
          </p:grpSpPr>
          <p:sp>
            <p:nvSpPr>
              <p:cNvPr id="61" name="Rectangle 60"/>
              <p:cNvSpPr/>
              <p:nvPr/>
            </p:nvSpPr>
            <p:spPr>
              <a:xfrm>
                <a:off x="36689" y="1066801"/>
                <a:ext cx="4572003" cy="579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443092" y="6376314"/>
                <a:ext cx="3901405" cy="400110"/>
              </a:xfrm>
              <a:prstGeom prst="rect">
                <a:avLst/>
              </a:prstGeom>
            </p:spPr>
            <p:txBody>
              <a:bodyPr wrap="square">
                <a:spAutoFit/>
              </a:bodyPr>
              <a:lstStyle/>
              <a:p>
                <a:pPr algn="ctr">
                  <a:spcBef>
                    <a:spcPct val="50000"/>
                  </a:spcBef>
                </a:pPr>
                <a:r>
                  <a:rPr lang="en-US" sz="2000" dirty="0">
                    <a:latin typeface="Arial"/>
                    <a:cs typeface="Arial"/>
                  </a:rPr>
                  <a:t>Who were the Yamnaya?</a:t>
                </a:r>
              </a:p>
            </p:txBody>
          </p:sp>
        </p:grpSp>
        <p:pic>
          <p:nvPicPr>
            <p:cNvPr id="60" name="Picture 59" descr="Kutuluk vajra grave.jpg"/>
            <p:cNvPicPr>
              <a:picLocks noChangeAspect="1"/>
            </p:cNvPicPr>
            <p:nvPr/>
          </p:nvPicPr>
          <p:blipFill rotWithShape="1">
            <a:blip r:embed="rId6" cstate="print">
              <a:extLst>
                <a:ext uri="{28A0092B-C50C-407E-A947-70E740481C1C}">
                  <a14:useLocalDpi xmlns:a14="http://schemas.microsoft.com/office/drawing/2010/main" val="0"/>
                </a:ext>
              </a:extLst>
            </a:blip>
            <a:srcRect b="9091"/>
            <a:stretch/>
          </p:blipFill>
          <p:spPr>
            <a:xfrm>
              <a:off x="723900" y="1250792"/>
              <a:ext cx="3200400" cy="5010308"/>
            </a:xfrm>
            <a:prstGeom prst="rect">
              <a:avLst/>
            </a:prstGeom>
          </p:spPr>
        </p:pic>
      </p:grpSp>
    </p:spTree>
    <p:extLst>
      <p:ext uri="{BB962C8B-B14F-4D97-AF65-F5344CB8AC3E}">
        <p14:creationId xmlns:p14="http://schemas.microsoft.com/office/powerpoint/2010/main" val="166635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80157" y="1793520"/>
            <a:ext cx="4252881" cy="3479349"/>
            <a:chOff x="180157" y="1793520"/>
            <a:chExt cx="4252881" cy="3479349"/>
          </a:xfrm>
        </p:grpSpPr>
        <p:sp>
          <p:nvSpPr>
            <p:cNvPr id="19" name="Rectangle 2"/>
            <p:cNvSpPr>
              <a:spLocks noChangeArrowheads="1"/>
            </p:cNvSpPr>
            <p:nvPr/>
          </p:nvSpPr>
          <p:spPr bwMode="auto">
            <a:xfrm>
              <a:off x="1559277" y="1793520"/>
              <a:ext cx="1879599" cy="640645"/>
            </a:xfrm>
            <a:prstGeom prst="rect">
              <a:avLst/>
            </a:prstGeom>
            <a:noFill/>
            <a:ln w="9525">
              <a:noFill/>
              <a:miter lim="800000"/>
              <a:headEnd/>
              <a:tailEnd/>
            </a:ln>
            <a:effectLst/>
          </p:spPr>
          <p:txBody>
            <a:bodyPr anchor="ctr"/>
            <a:lstStyle/>
            <a:p>
              <a:pPr algn="l">
                <a:tabLst>
                  <a:tab pos="1317625" algn="l"/>
                </a:tabLst>
              </a:pPr>
              <a:r>
                <a:rPr lang="en-US" sz="3000" dirty="0">
                  <a:solidFill>
                    <a:srgbClr val="FFFFFF"/>
                  </a:solidFill>
                </a:rPr>
                <a:t>Britain</a:t>
              </a:r>
            </a:p>
          </p:txBody>
        </p:sp>
        <p:grpSp>
          <p:nvGrpSpPr>
            <p:cNvPr id="4" name="Group 3"/>
            <p:cNvGrpSpPr/>
            <p:nvPr/>
          </p:nvGrpSpPr>
          <p:grpSpPr>
            <a:xfrm>
              <a:off x="180157" y="2456517"/>
              <a:ext cx="4252881" cy="2816352"/>
              <a:chOff x="2486593" y="2714498"/>
              <a:chExt cx="4252881" cy="2816352"/>
            </a:xfrm>
          </p:grpSpPr>
          <p:pic>
            <p:nvPicPr>
              <p:cNvPr id="28" name="Picture 27" descr="Britain_scaterplo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593" y="2714498"/>
                <a:ext cx="4252881" cy="2816352"/>
              </a:xfrm>
              <a:prstGeom prst="rect">
                <a:avLst/>
              </a:prstGeom>
              <a:solidFill>
                <a:schemeClr val="tx1"/>
              </a:solidFill>
            </p:spPr>
          </p:pic>
          <p:pic>
            <p:nvPicPr>
              <p:cNvPr id="29" name="Picture 28" descr="Britain_scaterplot.pdf"/>
              <p:cNvPicPr>
                <a:picLocks noChangeAspect="1"/>
              </p:cNvPicPr>
              <p:nvPr/>
            </p:nvPicPr>
            <p:blipFill rotWithShape="1">
              <a:blip r:embed="rId3">
                <a:extLst>
                  <a:ext uri="{28A0092B-C50C-407E-A947-70E740481C1C}">
                    <a14:useLocalDpi xmlns:a14="http://schemas.microsoft.com/office/drawing/2010/main" val="0"/>
                  </a:ext>
                </a:extLst>
              </a:blip>
              <a:srcRect l="11211" t="39557" r="18643" b="24272"/>
              <a:stretch/>
            </p:blipFill>
            <p:spPr>
              <a:xfrm>
                <a:off x="2965185" y="2826015"/>
                <a:ext cx="2983231" cy="1018696"/>
              </a:xfrm>
              <a:prstGeom prst="rect">
                <a:avLst/>
              </a:prstGeom>
              <a:solidFill>
                <a:schemeClr val="tx1"/>
              </a:solidFill>
            </p:spPr>
          </p:pic>
        </p:grpSp>
      </p:grpSp>
      <p:sp>
        <p:nvSpPr>
          <p:cNvPr id="369666" name="Rectangle 2"/>
          <p:cNvSpPr>
            <a:spLocks noChangeArrowheads="1"/>
          </p:cNvSpPr>
          <p:nvPr/>
        </p:nvSpPr>
        <p:spPr bwMode="auto">
          <a:xfrm>
            <a:off x="76200" y="190500"/>
            <a:ext cx="9144000" cy="838200"/>
          </a:xfrm>
          <a:prstGeom prst="rect">
            <a:avLst/>
          </a:prstGeom>
          <a:noFill/>
          <a:ln w="9525">
            <a:noFill/>
            <a:miter lim="800000"/>
            <a:headEnd/>
            <a:tailEnd/>
          </a:ln>
          <a:effectLst/>
        </p:spPr>
        <p:txBody>
          <a:bodyPr anchor="ctr"/>
          <a:lstStyle/>
          <a:p>
            <a:pPr algn="l">
              <a:tabLst>
                <a:tab pos="1317625" algn="l"/>
              </a:tabLst>
            </a:pPr>
            <a:r>
              <a:rPr lang="en-US" sz="3300" dirty="0">
                <a:solidFill>
                  <a:srgbClr val="FFFF00"/>
                </a:solidFill>
              </a:rPr>
              <a:t>Yamnaya ancestry spreads West</a:t>
            </a:r>
          </a:p>
          <a:p>
            <a:pPr algn="l">
              <a:tabLst>
                <a:tab pos="1317625" algn="l"/>
              </a:tabLst>
            </a:pPr>
            <a:r>
              <a:rPr lang="en-US" sz="2000" dirty="0">
                <a:solidFill>
                  <a:srgbClr val="07CEE9"/>
                </a:solidFill>
              </a:rPr>
              <a:t>Olalde et al. </a:t>
            </a:r>
            <a:r>
              <a:rPr lang="en-US" sz="2000" i="1" dirty="0">
                <a:solidFill>
                  <a:srgbClr val="07CEE9"/>
                </a:solidFill>
              </a:rPr>
              <a:t>Nature </a:t>
            </a:r>
            <a:r>
              <a:rPr lang="en-US" sz="2000" dirty="0">
                <a:solidFill>
                  <a:srgbClr val="07CEE9"/>
                </a:solidFill>
              </a:rPr>
              <a:t>2018; Olalde et al. </a:t>
            </a:r>
            <a:r>
              <a:rPr lang="en-US" sz="2000" i="1" dirty="0">
                <a:solidFill>
                  <a:srgbClr val="07CEE9"/>
                </a:solidFill>
              </a:rPr>
              <a:t>Science </a:t>
            </a:r>
            <a:r>
              <a:rPr lang="en-US" sz="2000" dirty="0">
                <a:solidFill>
                  <a:srgbClr val="07CEE9"/>
                </a:solidFill>
              </a:rPr>
              <a:t>2019</a:t>
            </a:r>
            <a:endParaRPr lang="en-US" sz="2000" i="1" dirty="0">
              <a:solidFill>
                <a:srgbClr val="07CEE9"/>
              </a:solidFill>
            </a:endParaRPr>
          </a:p>
        </p:txBody>
      </p:sp>
      <p:pic>
        <p:nvPicPr>
          <p:cNvPr id="3" name="Picture 2" descr="Britain_scaterplo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2451100"/>
            <a:ext cx="4252881" cy="2816352"/>
          </a:xfrm>
          <a:prstGeom prst="rect">
            <a:avLst/>
          </a:prstGeom>
          <a:solidFill>
            <a:schemeClr val="tx1"/>
          </a:solidFill>
        </p:spPr>
      </p:pic>
      <p:grpSp>
        <p:nvGrpSpPr>
          <p:cNvPr id="13" name="Group 12"/>
          <p:cNvGrpSpPr/>
          <p:nvPr/>
        </p:nvGrpSpPr>
        <p:grpSpPr>
          <a:xfrm>
            <a:off x="4737100" y="1798460"/>
            <a:ext cx="4230843" cy="3468992"/>
            <a:chOff x="4737100" y="1798460"/>
            <a:chExt cx="4230843" cy="3468992"/>
          </a:xfrm>
        </p:grpSpPr>
        <p:pic>
          <p:nvPicPr>
            <p:cNvPr id="9" name="Picture 8" descr="Iberia_scaterplo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100" y="2451100"/>
              <a:ext cx="4230843" cy="2816352"/>
            </a:xfrm>
            <a:prstGeom prst="rect">
              <a:avLst/>
            </a:prstGeom>
            <a:solidFill>
              <a:schemeClr val="tx1"/>
            </a:solidFill>
          </p:spPr>
        </p:pic>
        <p:sp>
          <p:nvSpPr>
            <p:cNvPr id="40" name="Rectangle 2"/>
            <p:cNvSpPr>
              <a:spLocks noChangeArrowheads="1"/>
            </p:cNvSpPr>
            <p:nvPr/>
          </p:nvSpPr>
          <p:spPr bwMode="auto">
            <a:xfrm>
              <a:off x="6036021" y="1798460"/>
              <a:ext cx="1879599" cy="640645"/>
            </a:xfrm>
            <a:prstGeom prst="rect">
              <a:avLst/>
            </a:prstGeom>
            <a:noFill/>
            <a:ln w="9525">
              <a:noFill/>
              <a:miter lim="800000"/>
              <a:headEnd/>
              <a:tailEnd/>
            </a:ln>
            <a:effectLst/>
          </p:spPr>
          <p:txBody>
            <a:bodyPr anchor="ctr"/>
            <a:lstStyle/>
            <a:p>
              <a:pPr algn="l">
                <a:tabLst>
                  <a:tab pos="1317625" algn="l"/>
                </a:tabLst>
              </a:pPr>
              <a:r>
                <a:rPr lang="en-US" sz="3000" dirty="0">
                  <a:solidFill>
                    <a:srgbClr val="FFFFFF"/>
                  </a:solidFill>
                </a:rPr>
                <a:t>Iberia</a:t>
              </a:r>
            </a:p>
          </p:txBody>
        </p:sp>
      </p:grpSp>
      <p:grpSp>
        <p:nvGrpSpPr>
          <p:cNvPr id="14" name="Group 13"/>
          <p:cNvGrpSpPr/>
          <p:nvPr/>
        </p:nvGrpSpPr>
        <p:grpSpPr>
          <a:xfrm>
            <a:off x="4962874" y="3595511"/>
            <a:ext cx="3245271" cy="457200"/>
            <a:chOff x="4962874" y="3595511"/>
            <a:chExt cx="3245271" cy="457200"/>
          </a:xfrm>
        </p:grpSpPr>
        <p:cxnSp>
          <p:nvCxnSpPr>
            <p:cNvPr id="26" name="Straight Connector 25"/>
            <p:cNvCxnSpPr/>
            <p:nvPr/>
          </p:nvCxnSpPr>
          <p:spPr>
            <a:xfrm>
              <a:off x="6745105" y="3838222"/>
              <a:ext cx="1463040" cy="0"/>
            </a:xfrm>
            <a:prstGeom prst="line">
              <a:avLst/>
            </a:prstGeom>
            <a:ln>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27" name="Rectangle 2"/>
            <p:cNvSpPr>
              <a:spLocks noChangeArrowheads="1"/>
            </p:cNvSpPr>
            <p:nvPr/>
          </p:nvSpPr>
          <p:spPr bwMode="auto">
            <a:xfrm>
              <a:off x="4962874" y="3595511"/>
              <a:ext cx="1752600" cy="457200"/>
            </a:xfrm>
            <a:prstGeom prst="rect">
              <a:avLst/>
            </a:prstGeom>
            <a:noFill/>
            <a:ln w="9525">
              <a:noFill/>
              <a:miter lim="800000"/>
              <a:headEnd/>
              <a:tailEnd/>
            </a:ln>
            <a:effectLst/>
          </p:spPr>
          <p:txBody>
            <a:bodyPr anchor="ctr"/>
            <a:lstStyle/>
            <a:p>
              <a:pPr algn="r">
                <a:tabLst>
                  <a:tab pos="1317625" algn="l"/>
                </a:tabLst>
              </a:pPr>
              <a:r>
                <a:rPr lang="en-US" sz="1300" dirty="0">
                  <a:solidFill>
                    <a:srgbClr val="FF0000"/>
                  </a:solidFill>
                </a:rPr>
                <a:t>~40% replacement</a:t>
              </a:r>
            </a:p>
          </p:txBody>
        </p:sp>
      </p:grpSp>
      <p:grpSp>
        <p:nvGrpSpPr>
          <p:cNvPr id="35" name="Group 34"/>
          <p:cNvGrpSpPr/>
          <p:nvPr/>
        </p:nvGrpSpPr>
        <p:grpSpPr>
          <a:xfrm>
            <a:off x="1835146" y="3810000"/>
            <a:ext cx="2119490" cy="1272822"/>
            <a:chOff x="1809043" y="3248377"/>
            <a:chExt cx="2119490" cy="1272822"/>
          </a:xfrm>
        </p:grpSpPr>
        <p:sp>
          <p:nvSpPr>
            <p:cNvPr id="36" name="Rectangle 2"/>
            <p:cNvSpPr>
              <a:spLocks noChangeArrowheads="1"/>
            </p:cNvSpPr>
            <p:nvPr/>
          </p:nvSpPr>
          <p:spPr bwMode="auto">
            <a:xfrm>
              <a:off x="1809043" y="3880554"/>
              <a:ext cx="2119490" cy="640645"/>
            </a:xfrm>
            <a:prstGeom prst="rect">
              <a:avLst/>
            </a:prstGeom>
            <a:noFill/>
            <a:ln w="9525">
              <a:noFill/>
              <a:miter lim="800000"/>
              <a:headEnd/>
              <a:tailEnd/>
            </a:ln>
            <a:effectLst/>
          </p:spPr>
          <p:txBody>
            <a:bodyPr anchor="ctr"/>
            <a:lstStyle/>
            <a:p>
              <a:pPr algn="ctr">
                <a:tabLst>
                  <a:tab pos="1317625" algn="l"/>
                </a:tabLst>
              </a:pPr>
              <a:r>
                <a:rPr lang="en-US" sz="1300" dirty="0">
                  <a:solidFill>
                    <a:srgbClr val="0000FF"/>
                  </a:solidFill>
                </a:rPr>
                <a:t>Stonehenge</a:t>
              </a:r>
            </a:p>
          </p:txBody>
        </p:sp>
        <p:grpSp>
          <p:nvGrpSpPr>
            <p:cNvPr id="37" name="Group 36"/>
            <p:cNvGrpSpPr/>
            <p:nvPr/>
          </p:nvGrpSpPr>
          <p:grpSpPr>
            <a:xfrm>
              <a:off x="2043288" y="3248377"/>
              <a:ext cx="1552222" cy="1047044"/>
              <a:chOff x="2043288" y="3248377"/>
              <a:chExt cx="1552222" cy="1047044"/>
            </a:xfrm>
          </p:grpSpPr>
          <p:pic>
            <p:nvPicPr>
              <p:cNvPr id="38" name="Picture 37"/>
              <p:cNvPicPr>
                <a:picLocks noChangeAspect="1"/>
              </p:cNvPicPr>
              <p:nvPr/>
            </p:nvPicPr>
            <p:blipFill rotWithShape="1">
              <a:blip r:embed="rId5"/>
              <a:srcRect l="3473" t="4333" r="1689" b="5108"/>
              <a:stretch/>
            </p:blipFill>
            <p:spPr>
              <a:xfrm>
                <a:off x="2223910" y="3248377"/>
                <a:ext cx="1371600" cy="838201"/>
              </a:xfrm>
              <a:prstGeom prst="rect">
                <a:avLst/>
              </a:prstGeom>
            </p:spPr>
          </p:pic>
          <p:cxnSp>
            <p:nvCxnSpPr>
              <p:cNvPr id="39" name="Straight Arrow Connector 38"/>
              <p:cNvCxnSpPr/>
              <p:nvPr/>
            </p:nvCxnSpPr>
            <p:spPr>
              <a:xfrm flipH="1">
                <a:off x="2043288" y="4086577"/>
                <a:ext cx="409222" cy="20884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16" name="Group 15"/>
          <p:cNvGrpSpPr/>
          <p:nvPr/>
        </p:nvGrpSpPr>
        <p:grpSpPr>
          <a:xfrm>
            <a:off x="455080" y="2576689"/>
            <a:ext cx="3318933" cy="457200"/>
            <a:chOff x="455080" y="2576689"/>
            <a:chExt cx="3318933" cy="457200"/>
          </a:xfrm>
        </p:grpSpPr>
        <p:cxnSp>
          <p:nvCxnSpPr>
            <p:cNvPr id="41" name="Straight Connector 40"/>
            <p:cNvCxnSpPr/>
            <p:nvPr/>
          </p:nvCxnSpPr>
          <p:spPr>
            <a:xfrm>
              <a:off x="2173813" y="2819400"/>
              <a:ext cx="1600200" cy="0"/>
            </a:xfrm>
            <a:prstGeom prst="line">
              <a:avLst/>
            </a:prstGeom>
            <a:ln>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42" name="Rectangle 2"/>
            <p:cNvSpPr>
              <a:spLocks noChangeArrowheads="1"/>
            </p:cNvSpPr>
            <p:nvPr/>
          </p:nvSpPr>
          <p:spPr bwMode="auto">
            <a:xfrm>
              <a:off x="455080" y="2576689"/>
              <a:ext cx="1752600" cy="457200"/>
            </a:xfrm>
            <a:prstGeom prst="rect">
              <a:avLst/>
            </a:prstGeom>
            <a:noFill/>
            <a:ln w="9525">
              <a:noFill/>
              <a:miter lim="800000"/>
              <a:headEnd/>
              <a:tailEnd/>
            </a:ln>
            <a:effectLst/>
          </p:spPr>
          <p:txBody>
            <a:bodyPr anchor="ctr"/>
            <a:lstStyle/>
            <a:p>
              <a:pPr algn="r">
                <a:tabLst>
                  <a:tab pos="1317625" algn="l"/>
                </a:tabLst>
              </a:pPr>
              <a:r>
                <a:rPr lang="en-US" sz="1300" dirty="0">
                  <a:solidFill>
                    <a:srgbClr val="FF0000"/>
                  </a:solidFill>
                </a:rPr>
                <a:t>~90% replacement</a:t>
              </a:r>
            </a:p>
          </p:txBody>
        </p:sp>
      </p:grpSp>
      <p:sp>
        <p:nvSpPr>
          <p:cNvPr id="43" name="Rectangle 2"/>
          <p:cNvSpPr>
            <a:spLocks noChangeArrowheads="1"/>
          </p:cNvSpPr>
          <p:nvPr/>
        </p:nvSpPr>
        <p:spPr bwMode="auto">
          <a:xfrm>
            <a:off x="228600" y="5588000"/>
            <a:ext cx="8991600" cy="457200"/>
          </a:xfrm>
          <a:prstGeom prst="rect">
            <a:avLst/>
          </a:prstGeom>
          <a:noFill/>
          <a:ln w="9525">
            <a:noFill/>
            <a:miter lim="800000"/>
            <a:headEnd/>
            <a:tailEnd/>
          </a:ln>
          <a:effectLst/>
        </p:spPr>
        <p:txBody>
          <a:bodyPr anchor="ctr"/>
          <a:lstStyle/>
          <a:p>
            <a:pPr algn="l">
              <a:tabLst>
                <a:tab pos="1317625" algn="l"/>
              </a:tabLst>
            </a:pPr>
            <a:r>
              <a:rPr lang="en-US" sz="2000" dirty="0">
                <a:solidFill>
                  <a:srgbClr val="FFFFFF"/>
                </a:solidFill>
              </a:rPr>
              <a:t>Iberia: </a:t>
            </a:r>
            <a:r>
              <a:rPr lang="en-US" sz="2000" dirty="0">
                <a:solidFill>
                  <a:srgbClr val="FF0000"/>
                </a:solidFill>
              </a:rPr>
              <a:t>100% Y chromosome </a:t>
            </a:r>
            <a:r>
              <a:rPr lang="en-US" sz="2000" dirty="0">
                <a:solidFill>
                  <a:srgbClr val="FFFFFF"/>
                </a:solidFill>
              </a:rPr>
              <a:t>despite only 40% whole genome replacement</a:t>
            </a:r>
          </a:p>
        </p:txBody>
      </p:sp>
    </p:spTree>
    <p:extLst>
      <p:ext uri="{BB962C8B-B14F-4D97-AF65-F5344CB8AC3E}">
        <p14:creationId xmlns:p14="http://schemas.microsoft.com/office/powerpoint/2010/main" val="132922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ChangeArrowheads="1"/>
          </p:cNvSpPr>
          <p:nvPr/>
        </p:nvSpPr>
        <p:spPr bwMode="auto">
          <a:xfrm>
            <a:off x="139701" y="221131"/>
            <a:ext cx="8775699" cy="685800"/>
          </a:xfrm>
          <a:prstGeom prst="rect">
            <a:avLst/>
          </a:prstGeom>
          <a:noFill/>
          <a:ln w="9525">
            <a:noFill/>
            <a:miter lim="800000"/>
            <a:headEnd/>
            <a:tailEnd/>
          </a:ln>
          <a:effectLst/>
        </p:spPr>
        <p:txBody>
          <a:bodyPr anchor="ctr"/>
          <a:lstStyle/>
          <a:p>
            <a:pPr>
              <a:tabLst>
                <a:tab pos="1317625" algn="l"/>
              </a:tabLst>
            </a:pPr>
            <a:r>
              <a:rPr lang="en-US" sz="3000" dirty="0">
                <a:solidFill>
                  <a:srgbClr val="FFFF00"/>
                </a:solidFill>
              </a:rPr>
              <a:t>Before 5,000 years ago Europeans were a mixture of two ancestries but today there is a third</a:t>
            </a:r>
            <a:endParaRPr lang="en-US" sz="3000" dirty="0">
              <a:solidFill>
                <a:srgbClr val="07CEE9"/>
              </a:solidFill>
            </a:endParaRPr>
          </a:p>
        </p:txBody>
      </p:sp>
      <p:sp>
        <p:nvSpPr>
          <p:cNvPr id="12" name="TextBox 11"/>
          <p:cNvSpPr txBox="1"/>
          <p:nvPr/>
        </p:nvSpPr>
        <p:spPr>
          <a:xfrm>
            <a:off x="139700" y="1079500"/>
            <a:ext cx="7010400" cy="400110"/>
          </a:xfrm>
          <a:prstGeom prst="rect">
            <a:avLst/>
          </a:prstGeom>
          <a:noFill/>
        </p:spPr>
        <p:txBody>
          <a:bodyPr wrap="square" rtlCol="0">
            <a:spAutoFit/>
          </a:bodyPr>
          <a:lstStyle/>
          <a:p>
            <a:r>
              <a:rPr lang="en-US" sz="2000" dirty="0">
                <a:solidFill>
                  <a:srgbClr val="07CEE9"/>
                </a:solidFill>
              </a:rPr>
              <a:t>Lazaridis et al. </a:t>
            </a:r>
            <a:r>
              <a:rPr lang="en-US" sz="2000" i="1" dirty="0">
                <a:solidFill>
                  <a:srgbClr val="07CEE9"/>
                </a:solidFill>
              </a:rPr>
              <a:t>Nature </a:t>
            </a:r>
            <a:r>
              <a:rPr lang="en-US" sz="2000" dirty="0">
                <a:solidFill>
                  <a:srgbClr val="07CEE9"/>
                </a:solidFill>
              </a:rPr>
              <a:t>2014; Haak et al. </a:t>
            </a:r>
            <a:r>
              <a:rPr lang="en-US" sz="2000" i="1" dirty="0">
                <a:solidFill>
                  <a:srgbClr val="07CEE9"/>
                </a:solidFill>
              </a:rPr>
              <a:t>Nature </a:t>
            </a:r>
            <a:r>
              <a:rPr lang="en-US" sz="2000" dirty="0">
                <a:solidFill>
                  <a:srgbClr val="07CEE9"/>
                </a:solidFill>
              </a:rPr>
              <a:t>2015</a:t>
            </a:r>
          </a:p>
        </p:txBody>
      </p:sp>
      <p:grpSp>
        <p:nvGrpSpPr>
          <p:cNvPr id="50" name="Group 49"/>
          <p:cNvGrpSpPr/>
          <p:nvPr/>
        </p:nvGrpSpPr>
        <p:grpSpPr>
          <a:xfrm>
            <a:off x="150282" y="1807635"/>
            <a:ext cx="4718796" cy="3694610"/>
            <a:chOff x="234950" y="2040472"/>
            <a:chExt cx="4718796" cy="3694610"/>
          </a:xfrm>
        </p:grpSpPr>
        <p:sp>
          <p:nvSpPr>
            <p:cNvPr id="3" name="Rectangle 2"/>
            <p:cNvSpPr/>
            <p:nvPr/>
          </p:nvSpPr>
          <p:spPr>
            <a:xfrm>
              <a:off x="381746" y="2040472"/>
              <a:ext cx="4572000" cy="861774"/>
            </a:xfrm>
            <a:prstGeom prst="rect">
              <a:avLst/>
            </a:prstGeom>
          </p:spPr>
          <p:txBody>
            <a:bodyPr>
              <a:spAutoFit/>
            </a:bodyPr>
            <a:lstStyle/>
            <a:p>
              <a:pPr>
                <a:tabLst>
                  <a:tab pos="1317625" algn="l"/>
                </a:tabLst>
              </a:pPr>
              <a:r>
                <a:rPr lang="en-US" sz="2500" dirty="0"/>
                <a:t>          &gt;5,000 years ago</a:t>
              </a:r>
            </a:p>
            <a:p>
              <a:pPr>
                <a:tabLst>
                  <a:tab pos="1317625" algn="l"/>
                </a:tabLst>
              </a:pPr>
              <a:r>
                <a:rPr lang="en-US" sz="2500" dirty="0">
                  <a:solidFill>
                    <a:srgbClr val="07CEE9"/>
                  </a:solidFill>
                </a:rPr>
                <a:t>Farmer     </a:t>
              </a:r>
              <a:r>
                <a:rPr lang="en-US" sz="2500" dirty="0">
                  <a:solidFill>
                    <a:srgbClr val="3366FF"/>
                  </a:solidFill>
                </a:rPr>
                <a:t>          </a:t>
              </a:r>
              <a:r>
                <a:rPr lang="en-US" sz="2500" dirty="0">
                  <a:solidFill>
                    <a:srgbClr val="4DD800"/>
                  </a:solidFill>
                </a:rPr>
                <a:t>Forager</a:t>
              </a:r>
            </a:p>
          </p:txBody>
        </p:sp>
        <p:grpSp>
          <p:nvGrpSpPr>
            <p:cNvPr id="21" name="Group 20"/>
            <p:cNvGrpSpPr/>
            <p:nvPr/>
          </p:nvGrpSpPr>
          <p:grpSpPr>
            <a:xfrm>
              <a:off x="990600" y="2904072"/>
              <a:ext cx="2374900" cy="274320"/>
              <a:chOff x="1485900" y="2929472"/>
              <a:chExt cx="2374900" cy="274320"/>
            </a:xfrm>
          </p:grpSpPr>
          <p:cxnSp>
            <p:nvCxnSpPr>
              <p:cNvPr id="9" name="Straight Arrow Connector 8"/>
              <p:cNvCxnSpPr/>
              <p:nvPr/>
            </p:nvCxnSpPr>
            <p:spPr>
              <a:xfrm>
                <a:off x="1485900" y="2929472"/>
                <a:ext cx="0" cy="274320"/>
              </a:xfrm>
              <a:prstGeom prst="straightConnector1">
                <a:avLst/>
              </a:prstGeom>
              <a:ln>
                <a:solidFill>
                  <a:srgbClr val="07CEE9"/>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860800" y="2929472"/>
                <a:ext cx="0" cy="274320"/>
              </a:xfrm>
              <a:prstGeom prst="straightConnector1">
                <a:avLst/>
              </a:prstGeom>
              <a:ln>
                <a:solidFill>
                  <a:srgbClr val="4DD800"/>
                </a:solidFill>
                <a:tailEnd type="arrow"/>
              </a:ln>
            </p:spPr>
            <p:style>
              <a:lnRef idx="2">
                <a:schemeClr val="accent1"/>
              </a:lnRef>
              <a:fillRef idx="0">
                <a:schemeClr val="accent1"/>
              </a:fillRef>
              <a:effectRef idx="1">
                <a:schemeClr val="accent1"/>
              </a:effectRef>
              <a:fontRef idx="minor">
                <a:schemeClr val="tx1"/>
              </a:fontRef>
            </p:style>
          </p:cxnSp>
        </p:grpSp>
        <p:pic>
          <p:nvPicPr>
            <p:cNvPr id="20" name="Picture 19" descr="AncestryPrintHHMI.pdf"/>
            <p:cNvPicPr>
              <a:picLocks noChangeAspect="1"/>
            </p:cNvPicPr>
            <p:nvPr/>
          </p:nvPicPr>
          <p:blipFill rotWithShape="1">
            <a:blip r:embed="rId3">
              <a:extLst>
                <a:ext uri="{28A0092B-C50C-407E-A947-70E740481C1C}">
                  <a14:useLocalDpi xmlns:a14="http://schemas.microsoft.com/office/drawing/2010/main" val="0"/>
                </a:ext>
              </a:extLst>
            </a:blip>
            <a:srcRect l="30160" t="41053" r="29841" b="52529"/>
            <a:stretch/>
          </p:blipFill>
          <p:spPr>
            <a:xfrm flipV="1">
              <a:off x="381000" y="3371850"/>
              <a:ext cx="3746500" cy="901700"/>
            </a:xfrm>
            <a:prstGeom prst="rect">
              <a:avLst/>
            </a:prstGeom>
            <a:noFill/>
          </p:spPr>
        </p:pic>
        <p:pic>
          <p:nvPicPr>
            <p:cNvPr id="26" name="Picture 25" descr="AncestryPrintHHMI.pdf"/>
            <p:cNvPicPr>
              <a:picLocks noChangeAspect="1"/>
            </p:cNvPicPr>
            <p:nvPr/>
          </p:nvPicPr>
          <p:blipFill rotWithShape="1">
            <a:blip r:embed="rId3">
              <a:extLst>
                <a:ext uri="{28A0092B-C50C-407E-A947-70E740481C1C}">
                  <a14:useLocalDpi xmlns:a14="http://schemas.microsoft.com/office/drawing/2010/main" val="0"/>
                </a:ext>
              </a:extLst>
            </a:blip>
            <a:srcRect l="30160" t="36353" r="29841" b="60709"/>
            <a:stretch/>
          </p:blipFill>
          <p:spPr>
            <a:xfrm flipV="1">
              <a:off x="381000" y="4267200"/>
              <a:ext cx="3746500" cy="412750"/>
            </a:xfrm>
            <a:prstGeom prst="rect">
              <a:avLst/>
            </a:prstGeom>
            <a:noFill/>
          </p:spPr>
        </p:pic>
        <p:pic>
          <p:nvPicPr>
            <p:cNvPr id="27" name="Picture 26" descr="AncestryPrintHHMI.pdf"/>
            <p:cNvPicPr>
              <a:picLocks noChangeAspect="1"/>
            </p:cNvPicPr>
            <p:nvPr/>
          </p:nvPicPr>
          <p:blipFill rotWithShape="1">
            <a:blip r:embed="rId3">
              <a:extLst>
                <a:ext uri="{28A0092B-C50C-407E-A947-70E740481C1C}">
                  <a14:useLocalDpi xmlns:a14="http://schemas.microsoft.com/office/drawing/2010/main" val="0"/>
                </a:ext>
              </a:extLst>
            </a:blip>
            <a:srcRect l="30160" t="30206" r="29841" b="65003"/>
            <a:stretch/>
          </p:blipFill>
          <p:spPr>
            <a:xfrm flipV="1">
              <a:off x="378883" y="4646083"/>
              <a:ext cx="3746500" cy="673100"/>
            </a:xfrm>
            <a:prstGeom prst="rect">
              <a:avLst/>
            </a:prstGeom>
            <a:noFill/>
          </p:spPr>
        </p:pic>
        <p:sp>
          <p:nvSpPr>
            <p:cNvPr id="18" name="TextBox 17"/>
            <p:cNvSpPr txBox="1"/>
            <p:nvPr/>
          </p:nvSpPr>
          <p:spPr>
            <a:xfrm>
              <a:off x="234950" y="5365750"/>
              <a:ext cx="4394200" cy="369332"/>
            </a:xfrm>
            <a:prstGeom prst="rect">
              <a:avLst/>
            </a:prstGeom>
            <a:noFill/>
          </p:spPr>
          <p:txBody>
            <a:bodyPr wrap="square" rtlCol="0">
              <a:spAutoFit/>
            </a:bodyPr>
            <a:lstStyle/>
            <a:p>
              <a:r>
                <a:rPr lang="en-US" dirty="0"/>
                <a:t>0%    20%     40%     60%    80%   100%</a:t>
              </a:r>
            </a:p>
          </p:txBody>
        </p:sp>
        <p:cxnSp>
          <p:nvCxnSpPr>
            <p:cNvPr id="29" name="Straight Arrow Connector 28"/>
            <p:cNvCxnSpPr/>
            <p:nvPr/>
          </p:nvCxnSpPr>
          <p:spPr>
            <a:xfrm>
              <a:off x="412750" y="531495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130300" y="530860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879600" y="531495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622550" y="530860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359150" y="531495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4089400" y="530860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541868" y="1773768"/>
            <a:ext cx="9906000" cy="4711695"/>
            <a:chOff x="-457200" y="1981205"/>
            <a:chExt cx="9906000" cy="4711695"/>
          </a:xfrm>
        </p:grpSpPr>
        <p:cxnSp>
          <p:nvCxnSpPr>
            <p:cNvPr id="36" name="Straight Arrow Connector 35"/>
            <p:cNvCxnSpPr/>
            <p:nvPr/>
          </p:nvCxnSpPr>
          <p:spPr>
            <a:xfrm>
              <a:off x="7789333" y="2870205"/>
              <a:ext cx="0" cy="2743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48" name="Group 47"/>
            <p:cNvGrpSpPr/>
            <p:nvPr/>
          </p:nvGrpSpPr>
          <p:grpSpPr>
            <a:xfrm flipH="1">
              <a:off x="5065184" y="3352800"/>
              <a:ext cx="3754966" cy="1962150"/>
              <a:chOff x="5067300" y="3543300"/>
              <a:chExt cx="3754966" cy="1962150"/>
            </a:xfrm>
          </p:grpSpPr>
          <p:pic>
            <p:nvPicPr>
              <p:cNvPr id="22" name="Picture 21" descr="AncestryPrintHHMI.pdf"/>
              <p:cNvPicPr>
                <a:picLocks noChangeAspect="1"/>
              </p:cNvPicPr>
              <p:nvPr/>
            </p:nvPicPr>
            <p:blipFill rotWithShape="1">
              <a:blip r:embed="rId3">
                <a:extLst>
                  <a:ext uri="{28A0092B-C50C-407E-A947-70E740481C1C}">
                    <a14:useLocalDpi xmlns:a14="http://schemas.microsoft.com/office/drawing/2010/main" val="0"/>
                  </a:ext>
                </a:extLst>
              </a:blip>
              <a:srcRect l="30160" t="60081" r="29841" b="38337"/>
              <a:stretch/>
            </p:blipFill>
            <p:spPr>
              <a:xfrm flipH="1" flipV="1">
                <a:off x="5073650" y="5283200"/>
                <a:ext cx="3746500" cy="222250"/>
              </a:xfrm>
              <a:prstGeom prst="rect">
                <a:avLst/>
              </a:prstGeom>
              <a:noFill/>
            </p:spPr>
          </p:pic>
          <p:pic>
            <p:nvPicPr>
              <p:cNvPr id="38" name="Picture 37" descr="AncestryPrintHHMI.pdf"/>
              <p:cNvPicPr>
                <a:picLocks noChangeAspect="1"/>
              </p:cNvPicPr>
              <p:nvPr/>
            </p:nvPicPr>
            <p:blipFill rotWithShape="1">
              <a:blip r:embed="rId3">
                <a:extLst>
                  <a:ext uri="{28A0092B-C50C-407E-A947-70E740481C1C}">
                    <a14:useLocalDpi xmlns:a14="http://schemas.microsoft.com/office/drawing/2010/main" val="0"/>
                  </a:ext>
                </a:extLst>
              </a:blip>
              <a:srcRect l="30160" t="71064" r="29841" b="21072"/>
              <a:stretch/>
            </p:blipFill>
            <p:spPr>
              <a:xfrm flipH="1" flipV="1">
                <a:off x="5067300" y="3543300"/>
                <a:ext cx="3746500" cy="1104900"/>
              </a:xfrm>
              <a:prstGeom prst="rect">
                <a:avLst/>
              </a:prstGeom>
              <a:noFill/>
            </p:spPr>
          </p:pic>
          <p:pic>
            <p:nvPicPr>
              <p:cNvPr id="39" name="Picture 38" descr="AncestryPrintHHMI.pdf"/>
              <p:cNvPicPr>
                <a:picLocks noChangeAspect="1"/>
              </p:cNvPicPr>
              <p:nvPr/>
            </p:nvPicPr>
            <p:blipFill rotWithShape="1">
              <a:blip r:embed="rId3">
                <a:extLst>
                  <a:ext uri="{28A0092B-C50C-407E-A947-70E740481C1C}">
                    <a14:useLocalDpi xmlns:a14="http://schemas.microsoft.com/office/drawing/2010/main" val="0"/>
                  </a:ext>
                </a:extLst>
              </a:blip>
              <a:srcRect l="30204" t="64781" r="29774" b="30609"/>
              <a:stretch/>
            </p:blipFill>
            <p:spPr>
              <a:xfrm flipH="1" flipV="1">
                <a:off x="5073650" y="4648199"/>
                <a:ext cx="3748616" cy="647700"/>
              </a:xfrm>
              <a:prstGeom prst="rect">
                <a:avLst/>
              </a:prstGeom>
              <a:noFill/>
            </p:spPr>
          </p:pic>
        </p:grpSp>
        <p:sp>
          <p:nvSpPr>
            <p:cNvPr id="40" name="TextBox 39"/>
            <p:cNvSpPr txBox="1"/>
            <p:nvPr/>
          </p:nvSpPr>
          <p:spPr>
            <a:xfrm>
              <a:off x="4933950" y="5346700"/>
              <a:ext cx="4394200" cy="369332"/>
            </a:xfrm>
            <a:prstGeom prst="rect">
              <a:avLst/>
            </a:prstGeom>
            <a:noFill/>
          </p:spPr>
          <p:txBody>
            <a:bodyPr wrap="square" rtlCol="0">
              <a:spAutoFit/>
            </a:bodyPr>
            <a:lstStyle/>
            <a:p>
              <a:r>
                <a:rPr lang="en-US" dirty="0"/>
                <a:t>0%    20%     40%     60%    80%   100%</a:t>
              </a:r>
            </a:p>
          </p:txBody>
        </p:sp>
        <p:cxnSp>
          <p:nvCxnSpPr>
            <p:cNvPr id="41" name="Straight Arrow Connector 40"/>
            <p:cNvCxnSpPr/>
            <p:nvPr/>
          </p:nvCxnSpPr>
          <p:spPr>
            <a:xfrm>
              <a:off x="5111750" y="529590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5829300" y="528955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6578600" y="529590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7321550" y="528955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8058150" y="529590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8788400" y="5289550"/>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9" name="Rectangle 2"/>
            <p:cNvSpPr>
              <a:spLocks noChangeArrowheads="1"/>
            </p:cNvSpPr>
            <p:nvPr/>
          </p:nvSpPr>
          <p:spPr bwMode="auto">
            <a:xfrm>
              <a:off x="-457200" y="5918200"/>
              <a:ext cx="9906000" cy="774700"/>
            </a:xfrm>
            <a:prstGeom prst="rect">
              <a:avLst/>
            </a:prstGeom>
            <a:noFill/>
            <a:ln w="9525">
              <a:noFill/>
              <a:miter lim="800000"/>
              <a:headEnd/>
              <a:tailEnd/>
            </a:ln>
            <a:effectLst/>
          </p:spPr>
          <p:txBody>
            <a:bodyPr anchor="ctr"/>
            <a:lstStyle/>
            <a:p>
              <a:pPr algn="ctr">
                <a:tabLst>
                  <a:tab pos="1317625" algn="l"/>
                </a:tabLst>
              </a:pPr>
              <a:r>
                <a:rPr lang="en-US" sz="4000" dirty="0">
                  <a:solidFill>
                    <a:srgbClr val="FF0000"/>
                  </a:solidFill>
                </a:rPr>
                <a:t>When did third ancestry arrive?</a:t>
              </a:r>
            </a:p>
          </p:txBody>
        </p:sp>
        <p:sp>
          <p:nvSpPr>
            <p:cNvPr id="51" name="Rectangle 50"/>
            <p:cNvSpPr/>
            <p:nvPr/>
          </p:nvSpPr>
          <p:spPr>
            <a:xfrm>
              <a:off x="4288362" y="1981205"/>
              <a:ext cx="4572000" cy="861774"/>
            </a:xfrm>
            <a:prstGeom prst="rect">
              <a:avLst/>
            </a:prstGeom>
          </p:spPr>
          <p:txBody>
            <a:bodyPr>
              <a:spAutoFit/>
            </a:bodyPr>
            <a:lstStyle/>
            <a:p>
              <a:pPr algn="r">
                <a:tabLst>
                  <a:tab pos="1317625" algn="l"/>
                </a:tabLst>
              </a:pPr>
              <a:r>
                <a:rPr lang="en-US" sz="2500" dirty="0"/>
                <a:t>  Present day Europeans</a:t>
              </a:r>
            </a:p>
            <a:p>
              <a:pPr algn="r">
                <a:tabLst>
                  <a:tab pos="1317625" algn="l"/>
                </a:tabLst>
              </a:pPr>
              <a:r>
                <a:rPr lang="en-US" sz="2500" dirty="0">
                  <a:solidFill>
                    <a:srgbClr val="FF0000"/>
                  </a:solidFill>
                </a:rPr>
                <a:t>Third ancestry </a:t>
              </a:r>
            </a:p>
          </p:txBody>
        </p:sp>
      </p:grpSp>
    </p:spTree>
    <p:extLst>
      <p:ext uri="{BB962C8B-B14F-4D97-AF65-F5344CB8AC3E}">
        <p14:creationId xmlns:p14="http://schemas.microsoft.com/office/powerpoint/2010/main" val="128581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Text Box 4"/>
          <p:cNvSpPr txBox="1">
            <a:spLocks noChangeArrowheads="1"/>
          </p:cNvSpPr>
          <p:nvPr/>
        </p:nvSpPr>
        <p:spPr bwMode="auto">
          <a:xfrm>
            <a:off x="89646" y="1124031"/>
            <a:ext cx="2505075" cy="400110"/>
          </a:xfrm>
          <a:prstGeom prst="rect">
            <a:avLst/>
          </a:prstGeom>
          <a:noFill/>
          <a:ln w="9525">
            <a:noFill/>
            <a:miter lim="800000"/>
            <a:headEnd/>
            <a:tailEnd/>
          </a:ln>
        </p:spPr>
        <p:txBody>
          <a:bodyPr wrap="square">
            <a:spAutoFit/>
          </a:bodyPr>
          <a:lstStyle/>
          <a:p>
            <a:pPr algn="ctr">
              <a:spcBef>
                <a:spcPct val="50000"/>
              </a:spcBef>
            </a:pPr>
            <a:r>
              <a:rPr lang="en-US" sz="2000" dirty="0">
                <a:latin typeface="Arial"/>
                <a:cs typeface="Arial"/>
              </a:rPr>
              <a:t>Bones</a:t>
            </a:r>
          </a:p>
        </p:txBody>
      </p:sp>
      <p:sp>
        <p:nvSpPr>
          <p:cNvPr id="11" name="Rectangle 2"/>
          <p:cNvSpPr txBox="1">
            <a:spLocks noChangeArrowheads="1"/>
          </p:cNvSpPr>
          <p:nvPr/>
        </p:nvSpPr>
        <p:spPr>
          <a:xfrm>
            <a:off x="141464" y="50450"/>
            <a:ext cx="9296399" cy="838201"/>
          </a:xfrm>
          <a:prstGeom prst="rect">
            <a:avLst/>
          </a:prstGeom>
        </p:spPr>
        <p:txBody>
          <a:bodyPr/>
          <a:lstStyle/>
          <a:p>
            <a:pPr>
              <a:defRPr/>
            </a:pPr>
            <a:r>
              <a:rPr lang="en-US" sz="5700" dirty="0">
                <a:solidFill>
                  <a:srgbClr val="FFFF00"/>
                </a:solidFill>
                <a:latin typeface="Arial"/>
                <a:ea typeface="+mj-ea"/>
                <a:cs typeface="Arial"/>
              </a:rPr>
              <a:t>A new scientific instrument </a:t>
            </a:r>
          </a:p>
        </p:txBody>
      </p:sp>
      <p:grpSp>
        <p:nvGrpSpPr>
          <p:cNvPr id="23" name="Group 22"/>
          <p:cNvGrpSpPr/>
          <p:nvPr/>
        </p:nvGrpSpPr>
        <p:grpSpPr>
          <a:xfrm>
            <a:off x="5890371" y="1114506"/>
            <a:ext cx="3190875" cy="2433874"/>
            <a:chOff x="5890371" y="1114506"/>
            <a:chExt cx="3190875" cy="2433874"/>
          </a:xfrm>
        </p:grpSpPr>
        <p:pic>
          <p:nvPicPr>
            <p:cNvPr id="21" name="Picture 20" descr="20SCI-REICH7-superJumbo.jpg"/>
            <p:cNvPicPr>
              <a:picLocks noChangeAspect="1"/>
            </p:cNvPicPr>
            <p:nvPr/>
          </p:nvPicPr>
          <p:blipFill rotWithShape="1">
            <a:blip r:embed="rId4">
              <a:extLst>
                <a:ext uri="{28A0092B-C50C-407E-A947-70E740481C1C}">
                  <a14:useLocalDpi xmlns:a14="http://schemas.microsoft.com/office/drawing/2010/main" val="0"/>
                </a:ext>
              </a:extLst>
            </a:blip>
            <a:srcRect l="7500" t="7496" r="65277" b="10044"/>
            <a:stretch/>
          </p:blipFill>
          <p:spPr>
            <a:xfrm>
              <a:off x="6680200" y="1536700"/>
              <a:ext cx="1991360" cy="2011680"/>
            </a:xfrm>
            <a:prstGeom prst="rect">
              <a:avLst/>
            </a:prstGeom>
          </p:spPr>
        </p:pic>
        <p:grpSp>
          <p:nvGrpSpPr>
            <p:cNvPr id="46" name="Group 45"/>
            <p:cNvGrpSpPr/>
            <p:nvPr/>
          </p:nvGrpSpPr>
          <p:grpSpPr>
            <a:xfrm>
              <a:off x="5890371" y="1114506"/>
              <a:ext cx="3190875" cy="1470025"/>
              <a:chOff x="5800725" y="1628775"/>
              <a:chExt cx="3190875" cy="1470025"/>
            </a:xfrm>
          </p:grpSpPr>
          <p:sp>
            <p:nvSpPr>
              <p:cNvPr id="14" name="Rectangle 9"/>
              <p:cNvSpPr>
                <a:spLocks noChangeArrowheads="1"/>
              </p:cNvSpPr>
              <p:nvPr/>
            </p:nvSpPr>
            <p:spPr bwMode="auto">
              <a:xfrm>
                <a:off x="6096000" y="1628775"/>
                <a:ext cx="2895600" cy="400110"/>
              </a:xfrm>
              <a:prstGeom prst="rect">
                <a:avLst/>
              </a:prstGeom>
              <a:noFill/>
              <a:ln w="9525">
                <a:noFill/>
                <a:miter lim="800000"/>
                <a:headEnd/>
                <a:tailEnd/>
              </a:ln>
            </p:spPr>
            <p:txBody>
              <a:bodyPr wrap="square">
                <a:spAutoFit/>
              </a:bodyPr>
              <a:lstStyle/>
              <a:p>
                <a:pPr algn="ctr">
                  <a:spcBef>
                    <a:spcPct val="50000"/>
                  </a:spcBef>
                </a:pPr>
                <a:r>
                  <a:rPr lang="en-GB" sz="2000" dirty="0">
                    <a:latin typeface="Arial"/>
                    <a:cs typeface="Arial"/>
                  </a:rPr>
                  <a:t>Prepare</a:t>
                </a:r>
              </a:p>
            </p:txBody>
          </p:sp>
          <p:sp>
            <p:nvSpPr>
              <p:cNvPr id="29" name="Line 3"/>
              <p:cNvSpPr>
                <a:spLocks noChangeShapeType="1"/>
              </p:cNvSpPr>
              <p:nvPr/>
            </p:nvSpPr>
            <p:spPr bwMode="auto">
              <a:xfrm>
                <a:off x="5800725" y="3098800"/>
                <a:ext cx="381000" cy="0"/>
              </a:xfrm>
              <a:prstGeom prst="line">
                <a:avLst/>
              </a:prstGeom>
              <a:noFill/>
              <a:ln w="57150">
                <a:solidFill>
                  <a:srgbClr val="FF0000"/>
                </a:solidFill>
                <a:round/>
                <a:headEnd/>
                <a:tailEnd type="triangle" w="med" len="med"/>
              </a:ln>
            </p:spPr>
            <p:txBody>
              <a:bodyPr/>
              <a:lstStyle/>
              <a:p>
                <a:endParaRPr lang="en-US">
                  <a:latin typeface="Arial"/>
                  <a:cs typeface="Arial"/>
                </a:endParaRPr>
              </a:p>
            </p:txBody>
          </p:sp>
        </p:grpSp>
      </p:grpSp>
      <p:grpSp>
        <p:nvGrpSpPr>
          <p:cNvPr id="15" name="Group 14"/>
          <p:cNvGrpSpPr/>
          <p:nvPr/>
        </p:nvGrpSpPr>
        <p:grpSpPr>
          <a:xfrm>
            <a:off x="2794747" y="1124031"/>
            <a:ext cx="3267074" cy="2424349"/>
            <a:chOff x="2794747" y="1124031"/>
            <a:chExt cx="3267074" cy="2424349"/>
          </a:xfrm>
        </p:grpSpPr>
        <p:grpSp>
          <p:nvGrpSpPr>
            <p:cNvPr id="45" name="Group 44"/>
            <p:cNvGrpSpPr/>
            <p:nvPr/>
          </p:nvGrpSpPr>
          <p:grpSpPr>
            <a:xfrm>
              <a:off x="2794747" y="1124031"/>
              <a:ext cx="3267074" cy="1460500"/>
              <a:chOff x="2705101" y="1638300"/>
              <a:chExt cx="3267074" cy="1460500"/>
            </a:xfrm>
          </p:grpSpPr>
          <p:sp>
            <p:nvSpPr>
              <p:cNvPr id="26" name="Text Box 4"/>
              <p:cNvSpPr txBox="1">
                <a:spLocks noChangeArrowheads="1"/>
              </p:cNvSpPr>
              <p:nvPr/>
            </p:nvSpPr>
            <p:spPr bwMode="auto">
              <a:xfrm>
                <a:off x="2933700" y="1638300"/>
                <a:ext cx="3038475" cy="400110"/>
              </a:xfrm>
              <a:prstGeom prst="rect">
                <a:avLst/>
              </a:prstGeom>
              <a:noFill/>
              <a:ln w="9525">
                <a:noFill/>
                <a:miter lim="800000"/>
                <a:headEnd/>
                <a:tailEnd/>
              </a:ln>
            </p:spPr>
            <p:txBody>
              <a:bodyPr wrap="square">
                <a:spAutoFit/>
              </a:bodyPr>
              <a:lstStyle/>
              <a:p>
                <a:pPr algn="ctr">
                  <a:spcBef>
                    <a:spcPct val="50000"/>
                  </a:spcBef>
                </a:pPr>
                <a:r>
                  <a:rPr lang="en-US" sz="2000" dirty="0">
                    <a:latin typeface="Arial"/>
                    <a:cs typeface="Arial"/>
                  </a:rPr>
                  <a:t>Clean room</a:t>
                </a:r>
              </a:p>
            </p:txBody>
          </p:sp>
          <p:sp>
            <p:nvSpPr>
              <p:cNvPr id="28" name="Line 3"/>
              <p:cNvSpPr>
                <a:spLocks noChangeShapeType="1"/>
              </p:cNvSpPr>
              <p:nvPr/>
            </p:nvSpPr>
            <p:spPr bwMode="auto">
              <a:xfrm>
                <a:off x="2705101" y="3098800"/>
                <a:ext cx="381000" cy="0"/>
              </a:xfrm>
              <a:prstGeom prst="line">
                <a:avLst/>
              </a:prstGeom>
              <a:noFill/>
              <a:ln w="57150">
                <a:solidFill>
                  <a:srgbClr val="FF0000"/>
                </a:solidFill>
                <a:round/>
                <a:headEnd/>
                <a:tailEnd type="triangle" w="med" len="med"/>
              </a:ln>
            </p:spPr>
            <p:txBody>
              <a:bodyPr/>
              <a:lstStyle/>
              <a:p>
                <a:endParaRPr lang="en-US">
                  <a:latin typeface="Arial"/>
                  <a:cs typeface="Arial"/>
                </a:endParaRPr>
              </a:p>
            </p:txBody>
          </p:sp>
        </p:grpSp>
        <p:pic>
          <p:nvPicPr>
            <p:cNvPr id="7" name="Picture 6" descr="20SCI-REICH5-superJumbo.jpg"/>
            <p:cNvPicPr>
              <a:picLocks/>
            </p:cNvPicPr>
            <p:nvPr/>
          </p:nvPicPr>
          <p:blipFill rotWithShape="1">
            <a:blip r:embed="rId5" cstate="print">
              <a:extLst>
                <a:ext uri="{28A0092B-C50C-407E-A947-70E740481C1C}">
                  <a14:useLocalDpi xmlns:a14="http://schemas.microsoft.com/office/drawing/2010/main" val="0"/>
                </a:ext>
              </a:extLst>
            </a:blip>
            <a:srcRect l="24412" r="9465"/>
            <a:stretch/>
          </p:blipFill>
          <p:spPr>
            <a:xfrm>
              <a:off x="3486150" y="1536700"/>
              <a:ext cx="2011680" cy="2011680"/>
            </a:xfrm>
            <a:prstGeom prst="rect">
              <a:avLst/>
            </a:prstGeom>
          </p:spPr>
        </p:pic>
      </p:grpSp>
      <p:pic>
        <p:nvPicPr>
          <p:cNvPr id="12" name="Picture 11" descr="Photo Feb 16, 4 09 08 PM.jpg"/>
          <p:cNvPicPr>
            <a:picLocks noChangeAspect="1"/>
          </p:cNvPicPr>
          <p:nvPr/>
        </p:nvPicPr>
        <p:blipFill rotWithShape="1">
          <a:blip r:embed="rId6" cstate="print">
            <a:extLst>
              <a:ext uri="{28A0092B-C50C-407E-A947-70E740481C1C}">
                <a14:useLocalDpi xmlns:a14="http://schemas.microsoft.com/office/drawing/2010/main" val="0"/>
              </a:ext>
            </a:extLst>
          </a:blip>
          <a:srcRect l="37778" t="25926" r="32500" b="34259"/>
          <a:stretch/>
        </p:blipFill>
        <p:spPr>
          <a:xfrm>
            <a:off x="457200" y="1536700"/>
            <a:ext cx="2011680" cy="2021080"/>
          </a:xfrm>
          <a:prstGeom prst="rect">
            <a:avLst/>
          </a:prstGeom>
        </p:spPr>
      </p:pic>
      <p:grpSp>
        <p:nvGrpSpPr>
          <p:cNvPr id="18" name="Group 17"/>
          <p:cNvGrpSpPr/>
          <p:nvPr/>
        </p:nvGrpSpPr>
        <p:grpSpPr>
          <a:xfrm>
            <a:off x="457200" y="4160520"/>
            <a:ext cx="2799509" cy="2388162"/>
            <a:chOff x="457200" y="4160520"/>
            <a:chExt cx="2799509" cy="2388162"/>
          </a:xfrm>
        </p:grpSpPr>
        <p:grpSp>
          <p:nvGrpSpPr>
            <p:cNvPr id="48" name="Group 47"/>
            <p:cNvGrpSpPr/>
            <p:nvPr/>
          </p:nvGrpSpPr>
          <p:grpSpPr>
            <a:xfrm>
              <a:off x="603996" y="5133825"/>
              <a:ext cx="2652713" cy="1414857"/>
              <a:chOff x="514350" y="5410200"/>
              <a:chExt cx="2652713" cy="1414857"/>
            </a:xfrm>
          </p:grpSpPr>
          <p:sp>
            <p:nvSpPr>
              <p:cNvPr id="39" name="Rectangle 5"/>
              <p:cNvSpPr>
                <a:spLocks noChangeArrowheads="1"/>
              </p:cNvSpPr>
              <p:nvPr/>
            </p:nvSpPr>
            <p:spPr bwMode="auto">
              <a:xfrm>
                <a:off x="514350" y="6394845"/>
                <a:ext cx="2652713" cy="430212"/>
              </a:xfrm>
              <a:prstGeom prst="rect">
                <a:avLst/>
              </a:prstGeom>
              <a:noFill/>
              <a:ln w="9525">
                <a:noFill/>
                <a:miter lim="800000"/>
                <a:headEnd/>
                <a:tailEnd/>
              </a:ln>
            </p:spPr>
            <p:txBody>
              <a:bodyPr>
                <a:spAutoFit/>
              </a:bodyPr>
              <a:lstStyle/>
              <a:p>
                <a:pPr>
                  <a:spcBef>
                    <a:spcPct val="50000"/>
                  </a:spcBef>
                </a:pPr>
                <a:r>
                  <a:rPr lang="en-GB" sz="2200" dirty="0">
                    <a:latin typeface="Arial"/>
                    <a:cs typeface="Arial"/>
                  </a:rPr>
                  <a:t>Sequencing  </a:t>
                </a:r>
              </a:p>
            </p:txBody>
          </p:sp>
          <p:sp>
            <p:nvSpPr>
              <p:cNvPr id="31" name="Line 3"/>
              <p:cNvSpPr>
                <a:spLocks noChangeShapeType="1"/>
              </p:cNvSpPr>
              <p:nvPr/>
            </p:nvSpPr>
            <p:spPr bwMode="auto">
              <a:xfrm flipH="1">
                <a:off x="2701925" y="5410200"/>
                <a:ext cx="381000" cy="0"/>
              </a:xfrm>
              <a:prstGeom prst="line">
                <a:avLst/>
              </a:prstGeom>
              <a:noFill/>
              <a:ln w="57150">
                <a:solidFill>
                  <a:srgbClr val="FF0000"/>
                </a:solidFill>
                <a:round/>
                <a:headEnd/>
                <a:tailEnd type="triangle" w="med" len="med"/>
              </a:ln>
            </p:spPr>
            <p:txBody>
              <a:bodyPr/>
              <a:lstStyle/>
              <a:p>
                <a:endParaRPr lang="en-US">
                  <a:latin typeface="Arial"/>
                  <a:cs typeface="Arial"/>
                </a:endParaRPr>
              </a:p>
            </p:txBody>
          </p:sp>
        </p:grpSp>
        <p:pic>
          <p:nvPicPr>
            <p:cNvPr id="13" name="Picture 12" descr="nextseq-550-rendering-left.png"/>
            <p:cNvPicPr>
              <a:picLocks noChangeAspect="1"/>
            </p:cNvPicPr>
            <p:nvPr/>
          </p:nvPicPr>
          <p:blipFill rotWithShape="1">
            <a:blip r:embed="rId7">
              <a:extLst>
                <a:ext uri="{28A0092B-C50C-407E-A947-70E740481C1C}">
                  <a14:useLocalDpi xmlns:a14="http://schemas.microsoft.com/office/drawing/2010/main" val="0"/>
                </a:ext>
              </a:extLst>
            </a:blip>
            <a:srcRect l="3281" r="9766"/>
            <a:stretch/>
          </p:blipFill>
          <p:spPr>
            <a:xfrm>
              <a:off x="457200" y="4160520"/>
              <a:ext cx="2019300" cy="2011680"/>
            </a:xfrm>
            <a:prstGeom prst="rect">
              <a:avLst/>
            </a:prstGeom>
            <a:solidFill>
              <a:schemeClr val="tx1"/>
            </a:solidFill>
          </p:spPr>
        </p:pic>
      </p:grpSp>
      <p:grpSp>
        <p:nvGrpSpPr>
          <p:cNvPr id="5" name="Group 4"/>
          <p:cNvGrpSpPr/>
          <p:nvPr/>
        </p:nvGrpSpPr>
        <p:grpSpPr>
          <a:xfrm>
            <a:off x="6673850" y="2451100"/>
            <a:ext cx="2176598" cy="4115887"/>
            <a:chOff x="6673850" y="2451100"/>
            <a:chExt cx="2176598" cy="4115887"/>
          </a:xfrm>
        </p:grpSpPr>
        <p:grpSp>
          <p:nvGrpSpPr>
            <p:cNvPr id="22" name="Group 21"/>
            <p:cNvGrpSpPr/>
            <p:nvPr/>
          </p:nvGrpSpPr>
          <p:grpSpPr>
            <a:xfrm>
              <a:off x="7021648" y="2451100"/>
              <a:ext cx="1828800" cy="4115887"/>
              <a:chOff x="7021648" y="2451100"/>
              <a:chExt cx="1828800" cy="4115887"/>
            </a:xfrm>
          </p:grpSpPr>
          <p:grpSp>
            <p:nvGrpSpPr>
              <p:cNvPr id="43" name="Group 42"/>
              <p:cNvGrpSpPr/>
              <p:nvPr/>
            </p:nvGrpSpPr>
            <p:grpSpPr>
              <a:xfrm>
                <a:off x="7021648" y="2451100"/>
                <a:ext cx="1828800" cy="4115887"/>
                <a:chOff x="6743700" y="2051050"/>
                <a:chExt cx="1828800" cy="4115887"/>
              </a:xfrm>
            </p:grpSpPr>
            <p:sp>
              <p:nvSpPr>
                <p:cNvPr id="33" name="Oval 7"/>
                <p:cNvSpPr>
                  <a:spLocks noChangeAspect="1" noChangeArrowheads="1"/>
                </p:cNvSpPr>
                <p:nvPr/>
              </p:nvSpPr>
              <p:spPr bwMode="auto">
                <a:xfrm>
                  <a:off x="7977052" y="2051050"/>
                  <a:ext cx="365760" cy="365760"/>
                </a:xfrm>
                <a:prstGeom prst="ellipse">
                  <a:avLst/>
                </a:prstGeom>
                <a:noFill/>
                <a:ln w="57150">
                  <a:solidFill>
                    <a:srgbClr val="FF0000"/>
                  </a:solidFill>
                  <a:round/>
                  <a:headEnd/>
                  <a:tailEnd/>
                </a:ln>
              </p:spPr>
              <p:txBody>
                <a:bodyPr wrap="none" anchor="ctr"/>
                <a:lstStyle/>
                <a:p>
                  <a:endParaRPr lang="en-US">
                    <a:latin typeface="Arial"/>
                    <a:cs typeface="Arial"/>
                  </a:endParaRPr>
                </a:p>
              </p:txBody>
            </p:sp>
            <p:sp>
              <p:nvSpPr>
                <p:cNvPr id="40" name="Rectangle 9"/>
                <p:cNvSpPr>
                  <a:spLocks noChangeArrowheads="1"/>
                </p:cNvSpPr>
                <p:nvPr/>
              </p:nvSpPr>
              <p:spPr bwMode="auto">
                <a:xfrm>
                  <a:off x="6743700" y="5766887"/>
                  <a:ext cx="1828800" cy="400050"/>
                </a:xfrm>
                <a:prstGeom prst="rect">
                  <a:avLst/>
                </a:prstGeom>
                <a:noFill/>
                <a:ln w="9525">
                  <a:noFill/>
                  <a:miter lim="800000"/>
                  <a:headEnd/>
                  <a:tailEnd/>
                </a:ln>
              </p:spPr>
              <p:txBody>
                <a:bodyPr>
                  <a:spAutoFit/>
                </a:bodyPr>
                <a:lstStyle/>
                <a:p>
                  <a:pPr>
                    <a:spcBef>
                      <a:spcPct val="50000"/>
                    </a:spcBef>
                  </a:pPr>
                  <a:r>
                    <a:rPr lang="en-GB" sz="2000" dirty="0">
                      <a:latin typeface="Arial"/>
                      <a:cs typeface="Arial"/>
                    </a:rPr>
                    <a:t>Powder   </a:t>
                  </a:r>
                </a:p>
              </p:txBody>
            </p:sp>
          </p:grpSp>
          <p:sp>
            <p:nvSpPr>
              <p:cNvPr id="50" name="Line 3"/>
              <p:cNvSpPr>
                <a:spLocks noChangeShapeType="1"/>
              </p:cNvSpPr>
              <p:nvPr/>
            </p:nvSpPr>
            <p:spPr bwMode="auto">
              <a:xfrm flipH="1">
                <a:off x="8432800" y="2844800"/>
                <a:ext cx="0" cy="1219200"/>
              </a:xfrm>
              <a:prstGeom prst="line">
                <a:avLst/>
              </a:prstGeom>
              <a:noFill/>
              <a:ln w="57150">
                <a:solidFill>
                  <a:srgbClr val="FF0000"/>
                </a:solidFill>
                <a:round/>
                <a:headEnd/>
                <a:tailEnd type="triangle" w="med" len="med"/>
              </a:ln>
            </p:spPr>
            <p:txBody>
              <a:bodyPr/>
              <a:lstStyle/>
              <a:p>
                <a:endParaRPr lang="en-US">
                  <a:latin typeface="Arial"/>
                  <a:cs typeface="Arial"/>
                </a:endParaRPr>
              </a:p>
            </p:txBody>
          </p:sp>
        </p:grpSp>
        <p:pic>
          <p:nvPicPr>
            <p:cNvPr id="4" name="Picture 3" descr="Photo Oct 22, 3 46 45 PM.jpg"/>
            <p:cNvPicPr>
              <a:picLocks noChangeAspect="1"/>
            </p:cNvPicPr>
            <p:nvPr/>
          </p:nvPicPr>
          <p:blipFill rotWithShape="1">
            <a:blip r:embed="rId8" cstate="print">
              <a:extLst>
                <a:ext uri="{28A0092B-C50C-407E-A947-70E740481C1C}">
                  <a14:useLocalDpi xmlns:a14="http://schemas.microsoft.com/office/drawing/2010/main" val="0"/>
                </a:ext>
              </a:extLst>
            </a:blip>
            <a:srcRect l="9469" r="15720"/>
            <a:stretch/>
          </p:blipFill>
          <p:spPr>
            <a:xfrm>
              <a:off x="6673850" y="4160520"/>
              <a:ext cx="2006600" cy="2011680"/>
            </a:xfrm>
            <a:prstGeom prst="rect">
              <a:avLst/>
            </a:prstGeom>
          </p:spPr>
        </p:pic>
      </p:grpSp>
      <p:grpSp>
        <p:nvGrpSpPr>
          <p:cNvPr id="8" name="Group 7"/>
          <p:cNvGrpSpPr/>
          <p:nvPr/>
        </p:nvGrpSpPr>
        <p:grpSpPr>
          <a:xfrm>
            <a:off x="3550920" y="4160520"/>
            <a:ext cx="2720451" cy="2421105"/>
            <a:chOff x="3550920" y="4160520"/>
            <a:chExt cx="2720451" cy="2421105"/>
          </a:xfrm>
        </p:grpSpPr>
        <p:grpSp>
          <p:nvGrpSpPr>
            <p:cNvPr id="47" name="Group 46"/>
            <p:cNvGrpSpPr/>
            <p:nvPr/>
          </p:nvGrpSpPr>
          <p:grpSpPr>
            <a:xfrm>
              <a:off x="3747245" y="5159225"/>
              <a:ext cx="2524126" cy="1422400"/>
              <a:chOff x="3657599" y="5435600"/>
              <a:chExt cx="2524126" cy="1422400"/>
            </a:xfrm>
          </p:grpSpPr>
          <p:sp>
            <p:nvSpPr>
              <p:cNvPr id="35" name="Rectangle 9"/>
              <p:cNvSpPr>
                <a:spLocks noChangeArrowheads="1"/>
              </p:cNvSpPr>
              <p:nvPr/>
            </p:nvSpPr>
            <p:spPr bwMode="auto">
              <a:xfrm>
                <a:off x="3657599" y="6427787"/>
                <a:ext cx="2257425" cy="430213"/>
              </a:xfrm>
              <a:prstGeom prst="rect">
                <a:avLst/>
              </a:prstGeom>
              <a:noFill/>
              <a:ln w="9525">
                <a:noFill/>
                <a:miter lim="800000"/>
                <a:headEnd/>
                <a:tailEnd/>
              </a:ln>
            </p:spPr>
            <p:txBody>
              <a:bodyPr wrap="square">
                <a:spAutoFit/>
              </a:bodyPr>
              <a:lstStyle/>
              <a:p>
                <a:pPr>
                  <a:spcBef>
                    <a:spcPct val="50000"/>
                  </a:spcBef>
                </a:pPr>
                <a:r>
                  <a:rPr lang="en-GB" sz="2200" dirty="0">
                    <a:latin typeface="Arial"/>
                    <a:cs typeface="Arial"/>
                  </a:rPr>
                  <a:t>Purification</a:t>
                </a:r>
              </a:p>
            </p:txBody>
          </p:sp>
          <p:sp>
            <p:nvSpPr>
              <p:cNvPr id="30" name="Line 3"/>
              <p:cNvSpPr>
                <a:spLocks noChangeShapeType="1"/>
              </p:cNvSpPr>
              <p:nvPr/>
            </p:nvSpPr>
            <p:spPr bwMode="auto">
              <a:xfrm flipH="1">
                <a:off x="5800725" y="5435600"/>
                <a:ext cx="381000" cy="0"/>
              </a:xfrm>
              <a:prstGeom prst="line">
                <a:avLst/>
              </a:prstGeom>
              <a:noFill/>
              <a:ln w="57150">
                <a:solidFill>
                  <a:srgbClr val="FF0000"/>
                </a:solidFill>
                <a:round/>
                <a:headEnd/>
                <a:tailEnd type="triangle" w="med" len="med"/>
              </a:ln>
            </p:spPr>
            <p:txBody>
              <a:bodyPr/>
              <a:lstStyle/>
              <a:p>
                <a:endParaRPr lang="en-US">
                  <a:latin typeface="Arial"/>
                  <a:cs typeface="Arial"/>
                </a:endParaRPr>
              </a:p>
            </p:txBody>
          </p:sp>
        </p:grpSp>
        <p:pic>
          <p:nvPicPr>
            <p:cNvPr id="6" name="Picture 5" descr="Photo Jul 06, 10 59 05 AM.jpg"/>
            <p:cNvPicPr>
              <a:picLocks noChangeAspect="1"/>
            </p:cNvPicPr>
            <p:nvPr/>
          </p:nvPicPr>
          <p:blipFill rotWithShape="1">
            <a:blip r:embed="rId9">
              <a:extLst>
                <a:ext uri="{28A0092B-C50C-407E-A947-70E740481C1C}">
                  <a14:useLocalDpi xmlns:a14="http://schemas.microsoft.com/office/drawing/2010/main" val="0"/>
                </a:ext>
              </a:extLst>
            </a:blip>
            <a:srcRect l="17407" t="14445" r="35602" b="22900"/>
            <a:stretch/>
          </p:blipFill>
          <p:spPr>
            <a:xfrm>
              <a:off x="3550920" y="4160520"/>
              <a:ext cx="2011680" cy="2011680"/>
            </a:xfrm>
            <a:prstGeom prst="rect">
              <a:avLst/>
            </a:prstGeom>
          </p:spPr>
        </p:pic>
      </p:grpSp>
    </p:spTree>
    <p:custDataLst>
      <p:tags r:id="rId1"/>
    </p:custDataLst>
    <p:extLst>
      <p:ext uri="{BB962C8B-B14F-4D97-AF65-F5344CB8AC3E}">
        <p14:creationId xmlns:p14="http://schemas.microsoft.com/office/powerpoint/2010/main" val="19375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127000" y="1066800"/>
            <a:ext cx="8864600" cy="5676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2" name="Picture 8"/>
          <p:cNvPicPr>
            <a:picLocks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1752600" y="1168400"/>
            <a:ext cx="4648200" cy="548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0" name="Group 9"/>
          <p:cNvGrpSpPr/>
          <p:nvPr/>
        </p:nvGrpSpPr>
        <p:grpSpPr>
          <a:xfrm>
            <a:off x="1888776" y="2531048"/>
            <a:ext cx="3509488" cy="2690798"/>
            <a:chOff x="2079276" y="2429448"/>
            <a:chExt cx="3509488" cy="2690798"/>
          </a:xfrm>
        </p:grpSpPr>
        <p:sp>
          <p:nvSpPr>
            <p:cNvPr id="2" name="TextBox 1"/>
            <p:cNvSpPr txBox="1"/>
            <p:nvPr/>
          </p:nvSpPr>
          <p:spPr>
            <a:xfrm rot="3192140">
              <a:off x="1773423" y="4414284"/>
              <a:ext cx="1011815" cy="400110"/>
            </a:xfrm>
            <a:prstGeom prst="rect">
              <a:avLst/>
            </a:prstGeom>
            <a:noFill/>
            <a:scene3d>
              <a:camera prst="orthographicFront">
                <a:rot lat="0" lon="0" rev="21300000"/>
              </a:camera>
              <a:lightRig rig="threePt" dir="t"/>
            </a:scene3d>
          </p:spPr>
          <p:txBody>
            <a:bodyPr wrap="none" rtlCol="0">
              <a:spAutoFit/>
            </a:bodyPr>
            <a:lstStyle/>
            <a:p>
              <a:r>
                <a:rPr lang="en-US" sz="2000" dirty="0">
                  <a:solidFill>
                    <a:srgbClr val="000000"/>
                  </a:solidFill>
                  <a:latin typeface="Arial" panose="020B0604020202020204" pitchFamily="34" charset="0"/>
                  <a:cs typeface="Arial" panose="020B0604020202020204" pitchFamily="34" charset="0"/>
                </a:rPr>
                <a:t>Europe</a:t>
              </a:r>
              <a:endParaRPr lang="en-US" sz="2800" dirty="0">
                <a:solidFill>
                  <a:srgbClr val="000000"/>
                </a:solidFill>
                <a:latin typeface="Arial" panose="020B0604020202020204" pitchFamily="34" charset="0"/>
                <a:cs typeface="Arial" panose="020B0604020202020204" pitchFamily="34" charset="0"/>
              </a:endParaRPr>
            </a:p>
          </p:txBody>
        </p:sp>
        <p:sp>
          <p:nvSpPr>
            <p:cNvPr id="11" name="TextBox 10"/>
            <p:cNvSpPr txBox="1"/>
            <p:nvPr/>
          </p:nvSpPr>
          <p:spPr>
            <a:xfrm rot="3449352">
              <a:off x="4726508" y="2891594"/>
              <a:ext cx="1324402" cy="400110"/>
            </a:xfrm>
            <a:prstGeom prst="rect">
              <a:avLst/>
            </a:prstGeom>
            <a:noFill/>
            <a:scene3d>
              <a:camera prst="orthographicFront">
                <a:rot lat="0" lon="0" rev="21300000"/>
              </a:camera>
              <a:lightRig rig="threePt" dir="t"/>
            </a:scene3d>
          </p:spPr>
          <p:txBody>
            <a:bodyPr wrap="none" rtlCol="0">
              <a:spAutoFit/>
            </a:bodyPr>
            <a:lstStyle/>
            <a:p>
              <a:r>
                <a:rPr lang="en-US" sz="2000" dirty="0">
                  <a:solidFill>
                    <a:srgbClr val="000000"/>
                  </a:solidFill>
                  <a:latin typeface="Arial" panose="020B0604020202020204" pitchFamily="34" charset="0"/>
                  <a:cs typeface="Arial" panose="020B0604020202020204" pitchFamily="34" charset="0"/>
                </a:rPr>
                <a:t>Near East</a:t>
              </a:r>
            </a:p>
          </p:txBody>
        </p:sp>
      </p:grpSp>
      <p:grpSp>
        <p:nvGrpSpPr>
          <p:cNvPr id="14" name="Group 13"/>
          <p:cNvGrpSpPr/>
          <p:nvPr/>
        </p:nvGrpSpPr>
        <p:grpSpPr>
          <a:xfrm>
            <a:off x="1712301" y="2136238"/>
            <a:ext cx="3696710" cy="3156286"/>
            <a:chOff x="1902801" y="2034638"/>
            <a:chExt cx="3696710" cy="3156286"/>
          </a:xfrm>
        </p:grpSpPr>
        <p:sp>
          <p:nvSpPr>
            <p:cNvPr id="12" name="TextBox 11"/>
            <p:cNvSpPr txBox="1"/>
            <p:nvPr/>
          </p:nvSpPr>
          <p:spPr>
            <a:xfrm rot="19973631">
              <a:off x="3762149" y="4790814"/>
              <a:ext cx="1837362" cy="400110"/>
            </a:xfrm>
            <a:prstGeom prst="rect">
              <a:avLst/>
            </a:prstGeom>
            <a:noFill/>
            <a:scene3d>
              <a:camera prst="orthographicFront">
                <a:rot lat="0" lon="0" rev="21300000"/>
              </a:camera>
              <a:lightRig rig="threePt" dir="t"/>
            </a:scene3d>
          </p:spPr>
          <p:txBody>
            <a:bodyPr wrap="none" rtlCol="0">
              <a:spAutoFit/>
            </a:bodyPr>
            <a:lstStyle/>
            <a:p>
              <a:r>
                <a:rPr lang="en-US" sz="2000" dirty="0">
                  <a:solidFill>
                    <a:srgbClr val="000000"/>
                  </a:solidFill>
                  <a:latin typeface="Arial" panose="020B0604020202020204" pitchFamily="34" charset="0"/>
                  <a:cs typeface="Arial" panose="020B0604020202020204" pitchFamily="34" charset="0"/>
                </a:rPr>
                <a:t>Mediterranean</a:t>
              </a:r>
              <a:endParaRPr lang="en-US" sz="2800" dirty="0">
                <a:solidFill>
                  <a:srgbClr val="000000"/>
                </a:solidFill>
                <a:latin typeface="Arial" panose="020B0604020202020204" pitchFamily="34" charset="0"/>
                <a:cs typeface="Arial" panose="020B0604020202020204" pitchFamily="34" charset="0"/>
              </a:endParaRPr>
            </a:p>
          </p:txBody>
        </p:sp>
        <p:sp>
          <p:nvSpPr>
            <p:cNvPr id="13" name="TextBox 12"/>
            <p:cNvSpPr txBox="1"/>
            <p:nvPr/>
          </p:nvSpPr>
          <p:spPr>
            <a:xfrm rot="19973631">
              <a:off x="1902801" y="2034638"/>
              <a:ext cx="2393604" cy="400110"/>
            </a:xfrm>
            <a:prstGeom prst="rect">
              <a:avLst/>
            </a:prstGeom>
            <a:noFill/>
            <a:scene3d>
              <a:camera prst="orthographicFront">
                <a:rot lat="0" lon="0" rev="21300000"/>
              </a:camera>
              <a:lightRig rig="threePt" dir="t"/>
            </a:scene3d>
          </p:spPr>
          <p:txBody>
            <a:bodyPr wrap="none" rtlCol="0">
              <a:spAutoFit/>
            </a:bodyPr>
            <a:lstStyle/>
            <a:p>
              <a:r>
                <a:rPr lang="en-US" sz="2000" dirty="0">
                  <a:solidFill>
                    <a:srgbClr val="000000"/>
                  </a:solidFill>
                  <a:latin typeface="Arial" panose="020B0604020202020204" pitchFamily="34" charset="0"/>
                  <a:cs typeface="Arial" panose="020B0604020202020204" pitchFamily="34" charset="0"/>
                </a:rPr>
                <a:t>Non-Mediterranean</a:t>
              </a:r>
              <a:endParaRPr lang="en-US" sz="2800" dirty="0">
                <a:solidFill>
                  <a:srgbClr val="000000"/>
                </a:solidFill>
                <a:latin typeface="Arial" panose="020B0604020202020204" pitchFamily="34" charset="0"/>
                <a:cs typeface="Arial" panose="020B0604020202020204" pitchFamily="34" charset="0"/>
              </a:endParaRPr>
            </a:p>
          </p:txBody>
        </p:sp>
      </p:grpSp>
      <p:sp>
        <p:nvSpPr>
          <p:cNvPr id="19" name="Rectangle 4"/>
          <p:cNvSpPr>
            <a:spLocks noChangeArrowheads="1"/>
          </p:cNvSpPr>
          <p:nvPr/>
        </p:nvSpPr>
        <p:spPr bwMode="auto">
          <a:xfrm>
            <a:off x="-25400" y="-152400"/>
            <a:ext cx="9398000" cy="762000"/>
          </a:xfrm>
          <a:prstGeom prst="rect">
            <a:avLst/>
          </a:prstGeom>
          <a:noFill/>
          <a:ln w="9525">
            <a:noFill/>
            <a:miter lim="800000"/>
            <a:headEnd/>
            <a:tailEnd/>
          </a:ln>
        </p:spPr>
        <p:txBody>
          <a:bodyPr anchor="ctr"/>
          <a:lstStyle/>
          <a:p>
            <a:r>
              <a:rPr lang="en-US" sz="3200" dirty="0">
                <a:solidFill>
                  <a:srgbClr val="FFFF00"/>
                </a:solidFill>
              </a:rPr>
              <a:t>The third population arrives after 5,000 years ago</a:t>
            </a:r>
          </a:p>
        </p:txBody>
      </p:sp>
      <p:sp>
        <p:nvSpPr>
          <p:cNvPr id="20" name="Rectangle 19"/>
          <p:cNvSpPr/>
          <p:nvPr/>
        </p:nvSpPr>
        <p:spPr>
          <a:xfrm>
            <a:off x="63500" y="546100"/>
            <a:ext cx="5573949" cy="369332"/>
          </a:xfrm>
          <a:prstGeom prst="rect">
            <a:avLst/>
          </a:prstGeom>
        </p:spPr>
        <p:txBody>
          <a:bodyPr wrap="none">
            <a:spAutoFit/>
          </a:bodyPr>
          <a:lstStyle/>
          <a:p>
            <a:pPr>
              <a:spcBef>
                <a:spcPct val="50000"/>
              </a:spcBef>
            </a:pPr>
            <a:r>
              <a:rPr lang="en-US" dirty="0">
                <a:solidFill>
                  <a:srgbClr val="07CEE9"/>
                </a:solidFill>
              </a:rPr>
              <a:t>Haak et al. </a:t>
            </a:r>
            <a:r>
              <a:rPr lang="en-US" i="1" dirty="0">
                <a:solidFill>
                  <a:srgbClr val="07CEE9"/>
                </a:solidFill>
              </a:rPr>
              <a:t>Nature </a:t>
            </a:r>
            <a:r>
              <a:rPr lang="en-US" dirty="0">
                <a:solidFill>
                  <a:srgbClr val="07CEE9"/>
                </a:solidFill>
              </a:rPr>
              <a:t>2015; Lazaridis et al. </a:t>
            </a:r>
            <a:r>
              <a:rPr lang="en-US" i="1" dirty="0">
                <a:solidFill>
                  <a:srgbClr val="07CEE9"/>
                </a:solidFill>
              </a:rPr>
              <a:t>Nature </a:t>
            </a:r>
            <a:r>
              <a:rPr lang="en-US" dirty="0">
                <a:solidFill>
                  <a:srgbClr val="07CEE9"/>
                </a:solidFill>
              </a:rPr>
              <a:t>2017</a:t>
            </a:r>
          </a:p>
        </p:txBody>
      </p:sp>
      <p:sp>
        <p:nvSpPr>
          <p:cNvPr id="28" name="Rectangle 27"/>
          <p:cNvSpPr/>
          <p:nvPr/>
        </p:nvSpPr>
        <p:spPr>
          <a:xfrm>
            <a:off x="1752600" y="5511800"/>
            <a:ext cx="3784600" cy="11231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381" r="11"/>
          <a:stretch/>
        </p:blipFill>
        <p:spPr bwMode="auto">
          <a:xfrm>
            <a:off x="1803400" y="1155700"/>
            <a:ext cx="4610100" cy="5486400"/>
          </a:xfrm>
          <a:prstGeom prst="rect">
            <a:avLst/>
          </a:prstGeom>
          <a:noFill/>
          <a:ln>
            <a:noFill/>
          </a:ln>
        </p:spPr>
      </p:pic>
      <p:sp>
        <p:nvSpPr>
          <p:cNvPr id="33" name="TextBox 32"/>
          <p:cNvSpPr txBox="1"/>
          <p:nvPr/>
        </p:nvSpPr>
        <p:spPr>
          <a:xfrm>
            <a:off x="6477000" y="3741747"/>
            <a:ext cx="2250724" cy="1508105"/>
          </a:xfrm>
          <a:prstGeom prst="rect">
            <a:avLst/>
          </a:prstGeom>
          <a:noFill/>
        </p:spPr>
        <p:txBody>
          <a:bodyPr wrap="square" rtlCol="0">
            <a:spAutoFit/>
          </a:bodyPr>
          <a:lstStyle/>
          <a:p>
            <a:pPr algn="ctr"/>
            <a:r>
              <a:rPr lang="en-US" sz="2300" dirty="0">
                <a:solidFill>
                  <a:schemeClr val="bg1"/>
                </a:solidFill>
              </a:rPr>
              <a:t>Present-day West Eurasian population structure</a:t>
            </a:r>
          </a:p>
        </p:txBody>
      </p:sp>
      <p:grpSp>
        <p:nvGrpSpPr>
          <p:cNvPr id="34" name="Group 33"/>
          <p:cNvGrpSpPr/>
          <p:nvPr/>
        </p:nvGrpSpPr>
        <p:grpSpPr>
          <a:xfrm>
            <a:off x="381000" y="5486400"/>
            <a:ext cx="3187700" cy="1206500"/>
            <a:chOff x="-774700" y="1835150"/>
            <a:chExt cx="3187700" cy="1206500"/>
          </a:xfrm>
        </p:grpSpPr>
        <p:pic>
          <p:nvPicPr>
            <p:cNvPr id="35"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38" t="78009" r="47039"/>
            <a:stretch/>
          </p:blipFill>
          <p:spPr bwMode="auto">
            <a:xfrm>
              <a:off x="-584200" y="1835150"/>
              <a:ext cx="2997200" cy="1206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6" name="Picture 8"/>
            <p:cNvPicPr>
              <a:picLocks noChangeArrowheads="1"/>
            </p:cNvPicPr>
            <p:nvPr/>
          </p:nvPicPr>
          <p:blipFill rotWithShape="1">
            <a:blip r:embed="rId3" cstate="print">
              <a:alphaModFix/>
              <a:extLst>
                <a:ext uri="{28A0092B-C50C-407E-A947-70E740481C1C}">
                  <a14:useLocalDpi xmlns:a14="http://schemas.microsoft.com/office/drawing/2010/main" val="0"/>
                </a:ext>
              </a:extLst>
            </a:blip>
            <a:srcRect t="78704" r="95355"/>
            <a:stretch/>
          </p:blipFill>
          <p:spPr bwMode="auto">
            <a:xfrm>
              <a:off x="-774700" y="1866900"/>
              <a:ext cx="215900" cy="116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3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4794" y="1234681"/>
            <a:ext cx="2886006" cy="2473719"/>
          </a:xfrm>
          <a:prstGeom prst="rect">
            <a:avLst/>
          </a:prstGeom>
          <a:noFill/>
          <a:ln w="12700">
            <a:solidFill>
              <a:srgbClr val="000000"/>
            </a:solidFill>
            <a:miter lim="800000"/>
            <a:headEnd/>
            <a:tailEnd/>
          </a:ln>
          <a:effectLst/>
          <a:extLst>
            <a:ext uri="{909E8E84-426E-40dd-AFC4-6F175D3DCCD1}">
              <a14:hiddenFill xmlns="" xmlns:a14="http://schemas.microsoft.com/office/drawing/2010/main">
                <a:solidFill>
                  <a:schemeClr val="accent1"/>
                </a:solidFill>
              </a14:hiddenFill>
            </a:ext>
          </a:extLst>
        </p:spPr>
      </p:pic>
      <p:sp>
        <p:nvSpPr>
          <p:cNvPr id="40" name="Rectangle 39"/>
          <p:cNvSpPr/>
          <p:nvPr/>
        </p:nvSpPr>
        <p:spPr>
          <a:xfrm>
            <a:off x="165100" y="1143000"/>
            <a:ext cx="152400" cy="55935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5" name="Group 54"/>
          <p:cNvGrpSpPr/>
          <p:nvPr/>
        </p:nvGrpSpPr>
        <p:grpSpPr>
          <a:xfrm>
            <a:off x="152400" y="1143000"/>
            <a:ext cx="8839200" cy="5568188"/>
            <a:chOff x="190772" y="1054100"/>
            <a:chExt cx="8877028" cy="5568188"/>
          </a:xfrm>
        </p:grpSpPr>
        <p:grpSp>
          <p:nvGrpSpPr>
            <p:cNvPr id="7" name="Group 6"/>
            <p:cNvGrpSpPr/>
            <p:nvPr/>
          </p:nvGrpSpPr>
          <p:grpSpPr>
            <a:xfrm>
              <a:off x="190772" y="1054100"/>
              <a:ext cx="8877028" cy="5568188"/>
              <a:chOff x="151085" y="1028700"/>
              <a:chExt cx="8877028" cy="5568188"/>
            </a:xfrm>
          </p:grpSpPr>
          <p:sp>
            <p:nvSpPr>
              <p:cNvPr id="4" name="Rectangle 3"/>
              <p:cNvSpPr/>
              <p:nvPr/>
            </p:nvSpPr>
            <p:spPr>
              <a:xfrm>
                <a:off x="151085" y="1028700"/>
                <a:ext cx="8877028" cy="55681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39" r="-3321"/>
              <a:stretch/>
            </p:blipFill>
            <p:spPr bwMode="auto">
              <a:xfrm>
                <a:off x="254217" y="1041400"/>
                <a:ext cx="6375400" cy="5486400"/>
              </a:xfrm>
              <a:prstGeom prst="rect">
                <a:avLst/>
              </a:prstGeom>
              <a:noFill/>
              <a:ln>
                <a:noFill/>
              </a:ln>
            </p:spPr>
          </p:pic>
          <p:sp>
            <p:nvSpPr>
              <p:cNvPr id="41" name="Oval 40"/>
              <p:cNvSpPr/>
              <p:nvPr/>
            </p:nvSpPr>
            <p:spPr>
              <a:xfrm rot="17166956">
                <a:off x="-325872" y="3532588"/>
                <a:ext cx="2891528" cy="1465611"/>
              </a:xfrm>
              <a:prstGeom prst="ellipse">
                <a:avLst/>
              </a:prstGeom>
              <a:noFill/>
              <a:ln w="317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4283" y="1110488"/>
                <a:ext cx="3327576" cy="1778000"/>
              </a:xfrm>
              <a:prstGeom prst="rect">
                <a:avLst/>
              </a:prstGeom>
              <a:noFill/>
              <a:ln w="12700">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Lst>
            </p:spPr>
          </p:pic>
        </p:grpSp>
        <p:sp>
          <p:nvSpPr>
            <p:cNvPr id="56" name="TextBox 55"/>
            <p:cNvSpPr txBox="1"/>
            <p:nvPr/>
          </p:nvSpPr>
          <p:spPr>
            <a:xfrm>
              <a:off x="6236334" y="3117088"/>
              <a:ext cx="2657777" cy="1154162"/>
            </a:xfrm>
            <a:prstGeom prst="rect">
              <a:avLst/>
            </a:prstGeom>
            <a:solidFill>
              <a:srgbClr val="FFFFFF"/>
            </a:solidFill>
          </p:spPr>
          <p:txBody>
            <a:bodyPr wrap="square" rtlCol="0">
              <a:spAutoFit/>
            </a:bodyPr>
            <a:lstStyle/>
            <a:p>
              <a:pPr algn="ctr"/>
              <a:r>
                <a:rPr lang="en-US" sz="2300" dirty="0">
                  <a:solidFill>
                    <a:schemeClr val="bg1"/>
                  </a:solidFill>
                </a:rPr>
                <a:t>European hunter-gatherers</a:t>
              </a:r>
            </a:p>
            <a:p>
              <a:pPr algn="ctr"/>
              <a:r>
                <a:rPr lang="en-US" sz="2300" dirty="0">
                  <a:solidFill>
                    <a:schemeClr val="bg1"/>
                  </a:solidFill>
                </a:rPr>
                <a:t> &gt;8,000 years ago</a:t>
              </a:r>
            </a:p>
          </p:txBody>
        </p:sp>
      </p:grpSp>
      <p:grpSp>
        <p:nvGrpSpPr>
          <p:cNvPr id="64" name="Group 63"/>
          <p:cNvGrpSpPr/>
          <p:nvPr/>
        </p:nvGrpSpPr>
        <p:grpSpPr>
          <a:xfrm>
            <a:off x="304800" y="1155700"/>
            <a:ext cx="8674100" cy="5486400"/>
            <a:chOff x="304800" y="1155700"/>
            <a:chExt cx="8674100" cy="5486400"/>
          </a:xfrm>
        </p:grpSpPr>
        <p:grpSp>
          <p:nvGrpSpPr>
            <p:cNvPr id="73" name="Group 72"/>
            <p:cNvGrpSpPr/>
            <p:nvPr/>
          </p:nvGrpSpPr>
          <p:grpSpPr>
            <a:xfrm>
              <a:off x="304800" y="1155700"/>
              <a:ext cx="8674100" cy="5486400"/>
              <a:chOff x="304800" y="1155700"/>
              <a:chExt cx="8674100" cy="5486400"/>
            </a:xfrm>
          </p:grpSpPr>
          <p:pic>
            <p:nvPicPr>
              <p:cNvPr id="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1155700"/>
                <a:ext cx="6096000" cy="548640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75" name="Oval 74"/>
              <p:cNvSpPr/>
              <p:nvPr/>
            </p:nvSpPr>
            <p:spPr>
              <a:xfrm rot="20899235">
                <a:off x="2782938" y="4299064"/>
                <a:ext cx="1958112" cy="1345708"/>
              </a:xfrm>
              <a:prstGeom prst="ellipse">
                <a:avLst/>
              </a:prstGeom>
              <a:noFill/>
              <a:ln w="3175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537200" y="1155700"/>
                <a:ext cx="3441700" cy="2590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64200" y="1168399"/>
                <a:ext cx="3235325" cy="2508139"/>
              </a:xfrm>
              <a:prstGeom prst="rect">
                <a:avLst/>
              </a:prstGeom>
              <a:noFill/>
              <a:ln w="12700">
                <a:solidFill>
                  <a:srgbClr val="000000"/>
                </a:solidFill>
                <a:miter lim="800000"/>
                <a:headEnd/>
                <a:tailEnd/>
              </a:ln>
              <a:effectLst/>
              <a:extLst>
                <a:ext uri="{909E8E84-426E-40dd-AFC4-6F175D3DCCD1}">
                  <a14:hiddenFill xmlns="" xmlns:a14="http://schemas.microsoft.com/office/drawing/2010/main">
                    <a:solidFill>
                      <a:schemeClr val="accent1"/>
                    </a:solidFill>
                  </a14:hiddenFill>
                </a:ext>
              </a:extLst>
            </p:spPr>
          </p:pic>
        </p:grpSp>
        <p:sp>
          <p:nvSpPr>
            <p:cNvPr id="83" name="TextBox 82"/>
            <p:cNvSpPr txBox="1"/>
            <p:nvPr/>
          </p:nvSpPr>
          <p:spPr>
            <a:xfrm>
              <a:off x="6375400" y="3721100"/>
              <a:ext cx="2580924" cy="2569935"/>
            </a:xfrm>
            <a:prstGeom prst="rect">
              <a:avLst/>
            </a:prstGeom>
            <a:solidFill>
              <a:srgbClr val="FFFFFF"/>
            </a:solidFill>
          </p:spPr>
          <p:txBody>
            <a:bodyPr wrap="square" rtlCol="0">
              <a:spAutoFit/>
            </a:bodyPr>
            <a:lstStyle/>
            <a:p>
              <a:pPr algn="ctr"/>
              <a:endParaRPr lang="en-US" sz="2300" dirty="0">
                <a:solidFill>
                  <a:schemeClr val="bg1"/>
                </a:solidFill>
              </a:endParaRPr>
            </a:p>
            <a:p>
              <a:pPr algn="ctr"/>
              <a:r>
                <a:rPr lang="en-US" sz="2300" dirty="0">
                  <a:solidFill>
                    <a:schemeClr val="bg1"/>
                  </a:solidFill>
                </a:rPr>
                <a:t>European and Anatolian farmers ~8,500-5,000 years ago</a:t>
              </a:r>
            </a:p>
            <a:p>
              <a:pPr algn="ctr"/>
              <a:endParaRPr lang="en-US" sz="2300" dirty="0">
                <a:solidFill>
                  <a:schemeClr val="bg1"/>
                </a:solidFill>
              </a:endParaRPr>
            </a:p>
            <a:p>
              <a:pPr algn="ctr"/>
              <a:endParaRPr lang="en-US" sz="2300" dirty="0">
                <a:solidFill>
                  <a:schemeClr val="bg1"/>
                </a:solidFill>
              </a:endParaRPr>
            </a:p>
          </p:txBody>
        </p:sp>
      </p:grpSp>
      <p:grpSp>
        <p:nvGrpSpPr>
          <p:cNvPr id="85" name="Group 84"/>
          <p:cNvGrpSpPr/>
          <p:nvPr/>
        </p:nvGrpSpPr>
        <p:grpSpPr>
          <a:xfrm>
            <a:off x="292100" y="1105504"/>
            <a:ext cx="8712201" cy="5777896"/>
            <a:chOff x="-292101" y="1092199"/>
            <a:chExt cx="8712201" cy="5777896"/>
          </a:xfrm>
        </p:grpSpPr>
        <p:pic>
          <p:nvPicPr>
            <p:cNvPr id="86"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2101" y="1092199"/>
              <a:ext cx="6108192" cy="554794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87"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41900" y="1117600"/>
              <a:ext cx="3313113" cy="1600200"/>
            </a:xfrm>
            <a:prstGeom prst="rect">
              <a:avLst/>
            </a:prstGeom>
            <a:noFill/>
            <a:ln w="12700">
              <a:solidFill>
                <a:srgbClr val="000000"/>
              </a:solidFill>
              <a:miter lim="800000"/>
              <a:headEnd/>
              <a:tailEnd/>
            </a:ln>
            <a:effectLst/>
            <a:extLst>
              <a:ext uri="{909E8E84-426E-40dd-AFC4-6F175D3DCCD1}">
                <a14:hiddenFill xmlns="" xmlns:a14="http://schemas.microsoft.com/office/drawing/2010/main">
                  <a:solidFill>
                    <a:schemeClr val="accent1"/>
                  </a:solidFill>
                </a14:hiddenFill>
              </a:ext>
            </a:extLst>
          </p:spPr>
        </p:pic>
        <p:sp>
          <p:nvSpPr>
            <p:cNvPr id="88" name="Oval 87"/>
            <p:cNvSpPr/>
            <p:nvPr/>
          </p:nvSpPr>
          <p:spPr>
            <a:xfrm rot="1759777">
              <a:off x="1628681" y="2464065"/>
              <a:ext cx="888276" cy="659870"/>
            </a:xfrm>
            <a:prstGeom prst="ellipse">
              <a:avLst/>
            </a:prstGeom>
            <a:noFill/>
            <a:ln w="3175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5829300" y="2730500"/>
              <a:ext cx="2590800" cy="4139595"/>
            </a:xfrm>
            <a:prstGeom prst="rect">
              <a:avLst/>
            </a:prstGeom>
            <a:solidFill>
              <a:srgbClr val="FFFFFF"/>
            </a:solidFill>
          </p:spPr>
          <p:txBody>
            <a:bodyPr wrap="square" rtlCol="0">
              <a:spAutoFit/>
            </a:bodyPr>
            <a:lstStyle/>
            <a:p>
              <a:pPr algn="ctr"/>
              <a:endParaRPr lang="en-US" sz="2300" dirty="0">
                <a:solidFill>
                  <a:schemeClr val="bg1"/>
                </a:solidFill>
              </a:endParaRPr>
            </a:p>
            <a:p>
              <a:pPr algn="ctr"/>
              <a:r>
                <a:rPr lang="en-US" sz="2300" dirty="0">
                  <a:solidFill>
                    <a:schemeClr val="bg1"/>
                  </a:solidFill>
                </a:rPr>
                <a:t>Yamnaya steppe pastoralists </a:t>
              </a:r>
            </a:p>
            <a:p>
              <a:pPr algn="ctr"/>
              <a:r>
                <a:rPr lang="en-US" sz="2300" dirty="0">
                  <a:solidFill>
                    <a:schemeClr val="bg1"/>
                  </a:solidFill>
                </a:rPr>
                <a:t>~6,000-5,000 years ago</a:t>
              </a:r>
            </a:p>
            <a:p>
              <a:pPr algn="ctr"/>
              <a:endParaRPr lang="en-US" sz="2300" dirty="0">
                <a:solidFill>
                  <a:schemeClr val="bg1"/>
                </a:solidFill>
              </a:endParaRPr>
            </a:p>
            <a:p>
              <a:pPr algn="ctr"/>
              <a:endParaRPr lang="en-US" sz="2300" dirty="0">
                <a:solidFill>
                  <a:schemeClr val="bg1"/>
                </a:solidFill>
              </a:endParaRPr>
            </a:p>
            <a:p>
              <a:pPr algn="ctr"/>
              <a:endParaRPr lang="en-US" sz="2300" dirty="0">
                <a:solidFill>
                  <a:schemeClr val="bg1"/>
                </a:solidFill>
              </a:endParaRPr>
            </a:p>
            <a:p>
              <a:pPr algn="ctr"/>
              <a:endParaRPr lang="en-US" sz="2300" dirty="0">
                <a:solidFill>
                  <a:schemeClr val="bg1"/>
                </a:solidFill>
              </a:endParaRPr>
            </a:p>
            <a:p>
              <a:pPr algn="ctr"/>
              <a:endParaRPr lang="en-US" sz="2300" dirty="0">
                <a:solidFill>
                  <a:schemeClr val="bg1"/>
                </a:solidFill>
              </a:endParaRPr>
            </a:p>
            <a:p>
              <a:pPr algn="ctr"/>
              <a:endParaRPr lang="en-US" sz="2300" dirty="0">
                <a:solidFill>
                  <a:schemeClr val="bg1"/>
                </a:solidFill>
              </a:endParaRPr>
            </a:p>
            <a:p>
              <a:pPr algn="ctr"/>
              <a:endParaRPr lang="en-US" sz="1000" dirty="0">
                <a:solidFill>
                  <a:schemeClr val="bg1"/>
                </a:solidFill>
              </a:endParaRPr>
            </a:p>
          </p:txBody>
        </p:sp>
      </p:grpSp>
      <p:pic>
        <p:nvPicPr>
          <p:cNvPr id="91"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871448" y="1066800"/>
            <a:ext cx="3475037" cy="1371600"/>
          </a:xfrm>
          <a:prstGeom prst="rect">
            <a:avLst/>
          </a:prstGeom>
          <a:noFill/>
          <a:ln w="12700">
            <a:solidFill>
              <a:srgbClr val="000000"/>
            </a:solidFill>
            <a:miter lim="800000"/>
            <a:headEnd/>
            <a:tailEnd/>
          </a:ln>
          <a:effectLst/>
          <a:extLst>
            <a:ext uri="{909E8E84-426E-40dd-AFC4-6F175D3DCCD1}">
              <a14:hiddenFill xmlns="" xmlns:a14="http://schemas.microsoft.com/office/drawing/2010/main">
                <a:solidFill>
                  <a:schemeClr val="accent1"/>
                </a:solidFill>
              </a14:hiddenFill>
            </a:ext>
          </a:extLst>
        </p:spPr>
      </p:pic>
      <p:grpSp>
        <p:nvGrpSpPr>
          <p:cNvPr id="84" name="Group 83"/>
          <p:cNvGrpSpPr/>
          <p:nvPr/>
        </p:nvGrpSpPr>
        <p:grpSpPr>
          <a:xfrm>
            <a:off x="292100" y="1104900"/>
            <a:ext cx="8651524" cy="5547940"/>
            <a:chOff x="304800" y="1104900"/>
            <a:chExt cx="8651524" cy="5547940"/>
          </a:xfrm>
        </p:grpSpPr>
        <p:pic>
          <p:nvPicPr>
            <p:cNvPr id="90"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4800" y="1104900"/>
              <a:ext cx="6108192" cy="554794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92" name="Oval 91"/>
            <p:cNvSpPr/>
            <p:nvPr/>
          </p:nvSpPr>
          <p:spPr>
            <a:xfrm rot="2786992">
              <a:off x="1775361" y="3107491"/>
              <a:ext cx="2259573" cy="1452974"/>
            </a:xfrm>
            <a:prstGeom prst="ellipse">
              <a:avLst/>
            </a:prstGeom>
            <a:noFill/>
            <a:ln w="3175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5791200" y="2501900"/>
              <a:ext cx="3165124" cy="1723549"/>
            </a:xfrm>
            <a:prstGeom prst="rect">
              <a:avLst/>
            </a:prstGeom>
            <a:solidFill>
              <a:srgbClr val="FFFFFF"/>
            </a:solidFill>
          </p:spPr>
          <p:txBody>
            <a:bodyPr wrap="square" rtlCol="0">
              <a:spAutoFit/>
            </a:bodyPr>
            <a:lstStyle/>
            <a:p>
              <a:pPr algn="ctr"/>
              <a:endParaRPr lang="en-US" sz="2300" dirty="0">
                <a:solidFill>
                  <a:schemeClr val="bg1"/>
                </a:solidFill>
              </a:endParaRPr>
            </a:p>
            <a:p>
              <a:pPr algn="ctr"/>
              <a:r>
                <a:rPr lang="en-US" sz="2000" dirty="0">
                  <a:solidFill>
                    <a:schemeClr val="bg1"/>
                  </a:solidFill>
                </a:rPr>
                <a:t>Formation of modern Europe &lt;5,000 years ago</a:t>
              </a:r>
            </a:p>
            <a:p>
              <a:pPr algn="ctr"/>
              <a:endParaRPr lang="en-US" sz="2000" dirty="0">
                <a:solidFill>
                  <a:schemeClr val="bg1"/>
                </a:solidFill>
              </a:endParaRPr>
            </a:p>
            <a:p>
              <a:pPr algn="ctr"/>
              <a:endParaRPr lang="en-US" sz="2300" dirty="0">
                <a:solidFill>
                  <a:schemeClr val="bg1"/>
                </a:solidFill>
              </a:endParaRPr>
            </a:p>
          </p:txBody>
        </p:sp>
        <p:pic>
          <p:nvPicPr>
            <p:cNvPr id="94" name="Picture 6"/>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4349"/>
            <a:stretch/>
          </p:blipFill>
          <p:spPr bwMode="auto">
            <a:xfrm>
              <a:off x="6324600" y="1117600"/>
              <a:ext cx="2628900" cy="1371600"/>
            </a:xfrm>
            <a:prstGeom prst="rect">
              <a:avLst/>
            </a:prstGeom>
            <a:noFill/>
            <a:ln w="12700">
              <a:solidFill>
                <a:srgbClr val="000000"/>
              </a:solidFill>
              <a:miter lim="800000"/>
              <a:headEnd/>
              <a:tailEnd/>
            </a:ln>
            <a:effectLst/>
            <a:extLst>
              <a:ext uri="{909E8E84-426E-40dd-AFC4-6F175D3DCCD1}">
                <a14:hiddenFill xmlns="" xmlns:a14="http://schemas.microsoft.com/office/drawing/2010/main">
                  <a:solidFill>
                    <a:schemeClr val="accent1"/>
                  </a:solidFill>
                </a14:hiddenFill>
              </a:ext>
            </a:extLst>
          </p:spPr>
        </p:pic>
      </p:grpSp>
    </p:spTree>
    <p:extLst>
      <p:ext uri="{BB962C8B-B14F-4D97-AF65-F5344CB8AC3E}">
        <p14:creationId xmlns:p14="http://schemas.microsoft.com/office/powerpoint/2010/main" val="365365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ChangeArrowheads="1"/>
          </p:cNvSpPr>
          <p:nvPr/>
        </p:nvSpPr>
        <p:spPr bwMode="auto">
          <a:xfrm>
            <a:off x="138289" y="143934"/>
            <a:ext cx="9144000" cy="346916"/>
          </a:xfrm>
          <a:prstGeom prst="rect">
            <a:avLst/>
          </a:prstGeom>
          <a:noFill/>
          <a:ln w="9525">
            <a:noFill/>
            <a:miter lim="800000"/>
            <a:headEnd/>
            <a:tailEnd/>
          </a:ln>
          <a:effectLst/>
        </p:spPr>
        <p:txBody>
          <a:bodyPr anchor="ctr"/>
          <a:lstStyle/>
          <a:p>
            <a:pPr algn="l">
              <a:tabLst>
                <a:tab pos="1317625" algn="l"/>
              </a:tabLst>
            </a:pPr>
            <a:r>
              <a:rPr lang="en-US" sz="2500" dirty="0">
                <a:solidFill>
                  <a:srgbClr val="FFFF00"/>
                </a:solidFill>
              </a:rPr>
              <a:t>Summary: Europe massively transformed by two migrations</a:t>
            </a:r>
          </a:p>
        </p:txBody>
      </p:sp>
      <p:sp>
        <p:nvSpPr>
          <p:cNvPr id="13" name="Rectangle 12"/>
          <p:cNvSpPr>
            <a:spLocks noChangeArrowheads="1"/>
          </p:cNvSpPr>
          <p:nvPr/>
        </p:nvSpPr>
        <p:spPr bwMode="auto">
          <a:xfrm>
            <a:off x="155221" y="637822"/>
            <a:ext cx="5245100" cy="1066800"/>
          </a:xfrm>
          <a:prstGeom prst="rect">
            <a:avLst/>
          </a:prstGeom>
          <a:noFill/>
          <a:ln w="9525">
            <a:noFill/>
            <a:miter lim="800000"/>
            <a:headEnd/>
            <a:tailEnd/>
          </a:ln>
          <a:effectLst/>
        </p:spPr>
        <p:txBody>
          <a:bodyPr anchor="ctr"/>
          <a:lstStyle/>
          <a:p>
            <a:r>
              <a:rPr lang="en-US" dirty="0"/>
              <a:t>Migration 1</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955" t="40607" r="4746"/>
          <a:stretch/>
        </p:blipFill>
        <p:spPr bwMode="auto">
          <a:xfrm>
            <a:off x="213076" y="1312333"/>
            <a:ext cx="4104923" cy="24284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Right Arrow 4"/>
          <p:cNvSpPr/>
          <p:nvPr/>
        </p:nvSpPr>
        <p:spPr>
          <a:xfrm rot="2400000" flipH="1">
            <a:off x="996416" y="2487816"/>
            <a:ext cx="2463975" cy="484632"/>
          </a:xfrm>
          <a:prstGeom prst="rightArrow">
            <a:avLst>
              <a:gd name="adj1" fmla="val 50000"/>
              <a:gd name="adj2" fmla="val 96557"/>
            </a:avLst>
          </a:prstGeom>
          <a:solidFill>
            <a:schemeClr val="tx1"/>
          </a:solidFill>
          <a:scene3d>
            <a:camera prst="orthographicFront">
              <a:rot lat="0" lon="0" rev="2148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Near Eastern Farmers</a:t>
            </a:r>
          </a:p>
        </p:txBody>
      </p:sp>
      <p:sp>
        <p:nvSpPr>
          <p:cNvPr id="43" name="Rectangle 42"/>
          <p:cNvSpPr/>
          <p:nvPr/>
        </p:nvSpPr>
        <p:spPr>
          <a:xfrm>
            <a:off x="149580" y="516534"/>
            <a:ext cx="2964874" cy="400110"/>
          </a:xfrm>
          <a:prstGeom prst="rect">
            <a:avLst/>
          </a:prstGeom>
        </p:spPr>
        <p:txBody>
          <a:bodyPr wrap="none">
            <a:spAutoFit/>
          </a:bodyPr>
          <a:lstStyle/>
          <a:p>
            <a:pPr>
              <a:spcBef>
                <a:spcPct val="50000"/>
              </a:spcBef>
            </a:pPr>
            <a:r>
              <a:rPr lang="en-US" sz="2000" dirty="0">
                <a:solidFill>
                  <a:srgbClr val="07CEE9"/>
                </a:solidFill>
              </a:rPr>
              <a:t>Haak et al. </a:t>
            </a:r>
            <a:r>
              <a:rPr lang="en-US" sz="2000" i="1" dirty="0">
                <a:solidFill>
                  <a:srgbClr val="07CEE9"/>
                </a:solidFill>
              </a:rPr>
              <a:t>Nature </a:t>
            </a:r>
            <a:r>
              <a:rPr lang="en-US" sz="2000" dirty="0">
                <a:solidFill>
                  <a:srgbClr val="07CEE9"/>
                </a:solidFill>
              </a:rPr>
              <a:t>2015</a:t>
            </a:r>
            <a:endParaRPr lang="en-US" sz="2000" dirty="0"/>
          </a:p>
        </p:txBody>
      </p:sp>
      <p:grpSp>
        <p:nvGrpSpPr>
          <p:cNvPr id="17" name="Group 16"/>
          <p:cNvGrpSpPr/>
          <p:nvPr/>
        </p:nvGrpSpPr>
        <p:grpSpPr>
          <a:xfrm>
            <a:off x="4724400" y="863600"/>
            <a:ext cx="4775200" cy="2946400"/>
            <a:chOff x="4724400" y="863600"/>
            <a:chExt cx="4775200" cy="2946400"/>
          </a:xfrm>
        </p:grpSpPr>
        <p:sp>
          <p:nvSpPr>
            <p:cNvPr id="24" name="Rectangle 4"/>
            <p:cNvSpPr>
              <a:spLocks noChangeArrowheads="1"/>
            </p:cNvSpPr>
            <p:nvPr/>
          </p:nvSpPr>
          <p:spPr bwMode="auto">
            <a:xfrm>
              <a:off x="4724400" y="3175000"/>
              <a:ext cx="4419600" cy="635000"/>
            </a:xfrm>
            <a:prstGeom prst="rect">
              <a:avLst/>
            </a:prstGeom>
            <a:noFill/>
            <a:ln w="9525">
              <a:noFill/>
              <a:miter lim="800000"/>
              <a:headEnd/>
              <a:tailEnd/>
            </a:ln>
          </p:spPr>
          <p:txBody>
            <a:bodyPr anchor="ctr"/>
            <a:lstStyle/>
            <a:p>
              <a:pPr algn="ctr"/>
              <a:r>
                <a:rPr lang="en-US" b="1" dirty="0">
                  <a:solidFill>
                    <a:srgbClr val="FFFFFF"/>
                  </a:solidFill>
                  <a:effectLst>
                    <a:outerShdw blurRad="38100" dist="38100" dir="2700000" algn="tl">
                      <a:srgbClr val="000000">
                        <a:alpha val="43137"/>
                      </a:srgbClr>
                    </a:outerShdw>
                  </a:effectLst>
                </a:rPr>
                <a:t>Farmers arrive, mix with local hunter-gatherers 8,500-5,000 years ago</a:t>
              </a:r>
            </a:p>
          </p:txBody>
        </p:sp>
        <p:grpSp>
          <p:nvGrpSpPr>
            <p:cNvPr id="2" name="Group 1"/>
            <p:cNvGrpSpPr/>
            <p:nvPr/>
          </p:nvGrpSpPr>
          <p:grpSpPr>
            <a:xfrm>
              <a:off x="4995334" y="1313185"/>
              <a:ext cx="3748617" cy="1463040"/>
              <a:chOff x="5026337" y="684768"/>
              <a:chExt cx="3748617" cy="1947333"/>
            </a:xfrm>
          </p:grpSpPr>
          <p:pic>
            <p:nvPicPr>
              <p:cNvPr id="45" name="Picture 44" descr="AncestryPrintHHMI.pdf"/>
              <p:cNvPicPr>
                <a:picLocks noChangeAspect="1"/>
              </p:cNvPicPr>
              <p:nvPr/>
            </p:nvPicPr>
            <p:blipFill rotWithShape="1">
              <a:blip r:embed="rId4">
                <a:extLst>
                  <a:ext uri="{28A0092B-C50C-407E-A947-70E740481C1C}">
                    <a14:useLocalDpi xmlns:a14="http://schemas.microsoft.com/office/drawing/2010/main" val="0"/>
                  </a:ext>
                </a:extLst>
              </a:blip>
              <a:srcRect l="30160" t="41053" r="29841" b="52529"/>
              <a:stretch/>
            </p:blipFill>
            <p:spPr>
              <a:xfrm flipV="1">
                <a:off x="5028454" y="684768"/>
                <a:ext cx="3746500" cy="901700"/>
              </a:xfrm>
              <a:prstGeom prst="rect">
                <a:avLst/>
              </a:prstGeom>
              <a:noFill/>
            </p:spPr>
          </p:pic>
          <p:pic>
            <p:nvPicPr>
              <p:cNvPr id="47" name="Picture 46" descr="AncestryPrintHHMI.pdf"/>
              <p:cNvPicPr>
                <a:picLocks noChangeAspect="1"/>
              </p:cNvPicPr>
              <p:nvPr/>
            </p:nvPicPr>
            <p:blipFill rotWithShape="1">
              <a:blip r:embed="rId4">
                <a:extLst>
                  <a:ext uri="{28A0092B-C50C-407E-A947-70E740481C1C}">
                    <a14:useLocalDpi xmlns:a14="http://schemas.microsoft.com/office/drawing/2010/main" val="0"/>
                  </a:ext>
                </a:extLst>
              </a:blip>
              <a:srcRect l="30160" t="36353" r="29841" b="60709"/>
              <a:stretch/>
            </p:blipFill>
            <p:spPr>
              <a:xfrm flipV="1">
                <a:off x="5028454" y="1580118"/>
                <a:ext cx="3746500" cy="412750"/>
              </a:xfrm>
              <a:prstGeom prst="rect">
                <a:avLst/>
              </a:prstGeom>
              <a:noFill/>
            </p:spPr>
          </p:pic>
          <p:pic>
            <p:nvPicPr>
              <p:cNvPr id="48" name="Picture 47" descr="AncestryPrintHHMI.pdf"/>
              <p:cNvPicPr>
                <a:picLocks noChangeAspect="1"/>
              </p:cNvPicPr>
              <p:nvPr/>
            </p:nvPicPr>
            <p:blipFill rotWithShape="1">
              <a:blip r:embed="rId4">
                <a:extLst>
                  <a:ext uri="{28A0092B-C50C-407E-A947-70E740481C1C}">
                    <a14:useLocalDpi xmlns:a14="http://schemas.microsoft.com/office/drawing/2010/main" val="0"/>
                  </a:ext>
                </a:extLst>
              </a:blip>
              <a:srcRect l="30160" t="30206" r="29841" b="65003"/>
              <a:stretch/>
            </p:blipFill>
            <p:spPr>
              <a:xfrm flipV="1">
                <a:off x="5026337" y="1959001"/>
                <a:ext cx="3746500" cy="673100"/>
              </a:xfrm>
              <a:prstGeom prst="rect">
                <a:avLst/>
              </a:prstGeom>
              <a:noFill/>
            </p:spPr>
          </p:pic>
        </p:grpSp>
        <p:sp>
          <p:nvSpPr>
            <p:cNvPr id="49" name="TextBox 48"/>
            <p:cNvSpPr txBox="1"/>
            <p:nvPr/>
          </p:nvSpPr>
          <p:spPr>
            <a:xfrm>
              <a:off x="4861237" y="2822604"/>
              <a:ext cx="4394200" cy="369332"/>
            </a:xfrm>
            <a:prstGeom prst="rect">
              <a:avLst/>
            </a:prstGeom>
            <a:noFill/>
          </p:spPr>
          <p:txBody>
            <a:bodyPr wrap="square" rtlCol="0">
              <a:spAutoFit/>
            </a:bodyPr>
            <a:lstStyle/>
            <a:p>
              <a:r>
                <a:rPr lang="en-US" dirty="0"/>
                <a:t>0%    20%     40%     60%    80%   100%</a:t>
              </a:r>
            </a:p>
          </p:txBody>
        </p:sp>
        <p:cxnSp>
          <p:nvCxnSpPr>
            <p:cNvPr id="50" name="Straight Arrow Connector 49"/>
            <p:cNvCxnSpPr/>
            <p:nvPr/>
          </p:nvCxnSpPr>
          <p:spPr>
            <a:xfrm>
              <a:off x="5039037" y="277180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5756587" y="276545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505887" y="277180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7248837" y="276545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7985437" y="277180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8715687" y="276545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4927600" y="863600"/>
              <a:ext cx="4572000" cy="477054"/>
            </a:xfrm>
            <a:prstGeom prst="rect">
              <a:avLst/>
            </a:prstGeom>
          </p:spPr>
          <p:txBody>
            <a:bodyPr>
              <a:spAutoFit/>
            </a:bodyPr>
            <a:lstStyle/>
            <a:p>
              <a:pPr>
                <a:tabLst>
                  <a:tab pos="1317625" algn="l"/>
                </a:tabLst>
              </a:pPr>
              <a:r>
                <a:rPr lang="en-US" sz="2500" dirty="0">
                  <a:solidFill>
                    <a:srgbClr val="07CEE9"/>
                  </a:solidFill>
                </a:rPr>
                <a:t>Farmer     </a:t>
              </a:r>
              <a:r>
                <a:rPr lang="en-US" sz="2500" dirty="0">
                  <a:solidFill>
                    <a:srgbClr val="4DD800"/>
                  </a:solidFill>
                </a:rPr>
                <a:t>Hunter-gatherer</a:t>
              </a:r>
            </a:p>
          </p:txBody>
        </p:sp>
      </p:grpSp>
      <p:grpSp>
        <p:nvGrpSpPr>
          <p:cNvPr id="4" name="Group 3"/>
          <p:cNvGrpSpPr/>
          <p:nvPr/>
        </p:nvGrpSpPr>
        <p:grpSpPr>
          <a:xfrm>
            <a:off x="160866" y="3603974"/>
            <a:ext cx="9259862" cy="3238941"/>
            <a:chOff x="160866" y="3603974"/>
            <a:chExt cx="9259862" cy="3238941"/>
          </a:xfrm>
        </p:grpSpPr>
        <p:grpSp>
          <p:nvGrpSpPr>
            <p:cNvPr id="3" name="Group 2"/>
            <p:cNvGrpSpPr/>
            <p:nvPr/>
          </p:nvGrpSpPr>
          <p:grpSpPr>
            <a:xfrm>
              <a:off x="160866" y="3603974"/>
              <a:ext cx="6642100" cy="3134432"/>
              <a:chOff x="160866" y="3603974"/>
              <a:chExt cx="6642100" cy="3134432"/>
            </a:xfrm>
          </p:grpSpPr>
          <p:sp>
            <p:nvSpPr>
              <p:cNvPr id="16" name="Rectangle 15"/>
              <p:cNvSpPr>
                <a:spLocks noChangeArrowheads="1"/>
              </p:cNvSpPr>
              <p:nvPr/>
            </p:nvSpPr>
            <p:spPr bwMode="auto">
              <a:xfrm>
                <a:off x="160866" y="3603974"/>
                <a:ext cx="6642100" cy="1066800"/>
              </a:xfrm>
              <a:prstGeom prst="rect">
                <a:avLst/>
              </a:prstGeom>
              <a:noFill/>
              <a:ln w="9525">
                <a:noFill/>
                <a:miter lim="800000"/>
                <a:headEnd/>
                <a:tailEnd/>
              </a:ln>
              <a:effectLst/>
            </p:spPr>
            <p:txBody>
              <a:bodyPr anchor="ctr"/>
              <a:lstStyle/>
              <a:p>
                <a:r>
                  <a:rPr lang="en-US" dirty="0"/>
                  <a:t>Migration 2</a:t>
                </a:r>
              </a:p>
            </p:txBody>
          </p:sp>
          <p:pic>
            <p:nvPicPr>
              <p:cNvPr id="3075" name="Picture 3"/>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9127" t="39496" r="4534" b="406"/>
              <a:stretch/>
            </p:blipFill>
            <p:spPr bwMode="auto">
              <a:xfrm>
                <a:off x="222955" y="4320820"/>
                <a:ext cx="4094596" cy="24175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 name="Right Arrow 45"/>
              <p:cNvSpPr/>
              <p:nvPr/>
            </p:nvSpPr>
            <p:spPr>
              <a:xfrm rot="1020000" flipH="1">
                <a:off x="1014133" y="5114180"/>
                <a:ext cx="2294733" cy="484632"/>
              </a:xfrm>
              <a:prstGeom prst="rightArrow">
                <a:avLst>
                  <a:gd name="adj1" fmla="val 50000"/>
                  <a:gd name="adj2" fmla="val 9655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Yamnaya Steppe pastoralists</a:t>
                </a:r>
              </a:p>
            </p:txBody>
          </p:sp>
        </p:grpSp>
        <p:grpSp>
          <p:nvGrpSpPr>
            <p:cNvPr id="18" name="Group 17"/>
            <p:cNvGrpSpPr/>
            <p:nvPr/>
          </p:nvGrpSpPr>
          <p:grpSpPr>
            <a:xfrm>
              <a:off x="4267200" y="4178300"/>
              <a:ext cx="5153528" cy="2664615"/>
              <a:chOff x="4267200" y="4178300"/>
              <a:chExt cx="5153528" cy="2664615"/>
            </a:xfrm>
          </p:grpSpPr>
          <p:sp>
            <p:nvSpPr>
              <p:cNvPr id="55" name="Rectangle 4"/>
              <p:cNvSpPr>
                <a:spLocks noChangeArrowheads="1"/>
              </p:cNvSpPr>
              <p:nvPr/>
            </p:nvSpPr>
            <p:spPr bwMode="auto">
              <a:xfrm>
                <a:off x="4800600" y="6258595"/>
                <a:ext cx="4620128" cy="584320"/>
              </a:xfrm>
              <a:prstGeom prst="rect">
                <a:avLst/>
              </a:prstGeom>
              <a:noFill/>
              <a:ln w="9525">
                <a:noFill/>
                <a:miter lim="800000"/>
                <a:headEnd/>
                <a:tailEnd/>
              </a:ln>
            </p:spPr>
            <p:txBody>
              <a:bodyPr anchor="ctr"/>
              <a:lstStyle/>
              <a:p>
                <a:r>
                  <a:rPr lang="en-US" b="1" dirty="0">
                    <a:solidFill>
                      <a:srgbClr val="FFFFFF"/>
                    </a:solidFill>
                    <a:effectLst>
                      <a:outerShdw blurRad="38100" dist="38100" dir="2700000" algn="tl">
                        <a:srgbClr val="000000">
                          <a:alpha val="43137"/>
                        </a:srgbClr>
                      </a:outerShdw>
                    </a:effectLst>
                  </a:rPr>
                  <a:t>Yamnaya-farmer mix &lt;5,000 years ago</a:t>
                </a:r>
                <a:endParaRPr lang="en-US" dirty="0">
                  <a:solidFill>
                    <a:srgbClr val="FFFFFF"/>
                  </a:solidFill>
                  <a:effectLst>
                    <a:outerShdw blurRad="38100" dist="38100" dir="2700000" algn="tl">
                      <a:srgbClr val="000000">
                        <a:alpha val="43137"/>
                      </a:srgbClr>
                    </a:outerShdw>
                  </a:effectLst>
                </a:endParaRPr>
              </a:p>
            </p:txBody>
          </p:sp>
          <p:grpSp>
            <p:nvGrpSpPr>
              <p:cNvPr id="6" name="Group 5"/>
              <p:cNvGrpSpPr/>
              <p:nvPr/>
            </p:nvGrpSpPr>
            <p:grpSpPr>
              <a:xfrm>
                <a:off x="4864100" y="4635500"/>
                <a:ext cx="4394200" cy="1745166"/>
                <a:chOff x="4826000" y="4457700"/>
                <a:chExt cx="4394200" cy="1745166"/>
              </a:xfrm>
            </p:grpSpPr>
            <p:pic>
              <p:nvPicPr>
                <p:cNvPr id="63" name="Picture 62" descr="AncestryPrintHHMI.pdf"/>
                <p:cNvPicPr>
                  <a:picLocks noChangeAspect="1"/>
                </p:cNvPicPr>
                <p:nvPr/>
              </p:nvPicPr>
              <p:blipFill rotWithShape="1">
                <a:blip r:embed="rId4">
                  <a:extLst>
                    <a:ext uri="{28A0092B-C50C-407E-A947-70E740481C1C}">
                      <a14:useLocalDpi xmlns:a14="http://schemas.microsoft.com/office/drawing/2010/main" val="0"/>
                    </a:ext>
                  </a:extLst>
                </a:blip>
                <a:srcRect l="30282" t="47548" r="29841" b="39939"/>
                <a:stretch/>
              </p:blipFill>
              <p:spPr>
                <a:xfrm>
                  <a:off x="4978400" y="4457700"/>
                  <a:ext cx="3735078" cy="1320800"/>
                </a:xfrm>
                <a:prstGeom prst="rect">
                  <a:avLst/>
                </a:prstGeom>
                <a:noFill/>
              </p:spPr>
            </p:pic>
            <p:sp>
              <p:nvSpPr>
                <p:cNvPr id="66" name="TextBox 65"/>
                <p:cNvSpPr txBox="1"/>
                <p:nvPr/>
              </p:nvSpPr>
              <p:spPr>
                <a:xfrm>
                  <a:off x="4826000" y="5833534"/>
                  <a:ext cx="4394200" cy="369332"/>
                </a:xfrm>
                <a:prstGeom prst="rect">
                  <a:avLst/>
                </a:prstGeom>
                <a:noFill/>
              </p:spPr>
              <p:txBody>
                <a:bodyPr wrap="square" rtlCol="0">
                  <a:spAutoFit/>
                </a:bodyPr>
                <a:lstStyle/>
                <a:p>
                  <a:r>
                    <a:rPr lang="en-US" dirty="0"/>
                    <a:t>0%    20%     40%     60%    80%   100%</a:t>
                  </a:r>
                </a:p>
              </p:txBody>
            </p:sp>
            <p:cxnSp>
              <p:nvCxnSpPr>
                <p:cNvPr id="67" name="Straight Arrow Connector 66"/>
                <p:cNvCxnSpPr/>
                <p:nvPr/>
              </p:nvCxnSpPr>
              <p:spPr>
                <a:xfrm>
                  <a:off x="5003800" y="578273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5721350" y="577638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6470650" y="578273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7213600" y="577638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7950200" y="578273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8680450" y="5776384"/>
                  <a:ext cx="0" cy="9144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grpSp>
          <p:sp>
            <p:nvSpPr>
              <p:cNvPr id="77" name="Rectangle 76"/>
              <p:cNvSpPr/>
              <p:nvPr/>
            </p:nvSpPr>
            <p:spPr>
              <a:xfrm>
                <a:off x="4267200" y="4178300"/>
                <a:ext cx="4572000" cy="477054"/>
              </a:xfrm>
              <a:prstGeom prst="rect">
                <a:avLst/>
              </a:prstGeom>
            </p:spPr>
            <p:txBody>
              <a:bodyPr>
                <a:spAutoFit/>
              </a:bodyPr>
              <a:lstStyle/>
              <a:p>
                <a:pPr algn="r">
                  <a:tabLst>
                    <a:tab pos="1317625" algn="l"/>
                  </a:tabLst>
                </a:pPr>
                <a:r>
                  <a:rPr lang="en-US" sz="2500" dirty="0">
                    <a:solidFill>
                      <a:srgbClr val="FF0000"/>
                    </a:solidFill>
                  </a:rPr>
                  <a:t>Yamnaya</a:t>
                </a:r>
              </a:p>
            </p:txBody>
          </p:sp>
        </p:grpSp>
      </p:grpSp>
      <p:grpSp>
        <p:nvGrpSpPr>
          <p:cNvPr id="44" name="Group 43"/>
          <p:cNvGrpSpPr/>
          <p:nvPr/>
        </p:nvGrpSpPr>
        <p:grpSpPr>
          <a:xfrm>
            <a:off x="101600" y="1066800"/>
            <a:ext cx="4572003" cy="5791200"/>
            <a:chOff x="36689" y="1066801"/>
            <a:chExt cx="4572003" cy="5791200"/>
          </a:xfrm>
        </p:grpSpPr>
        <p:grpSp>
          <p:nvGrpSpPr>
            <p:cNvPr id="54" name="Group 53"/>
            <p:cNvGrpSpPr/>
            <p:nvPr/>
          </p:nvGrpSpPr>
          <p:grpSpPr>
            <a:xfrm>
              <a:off x="36689" y="1066801"/>
              <a:ext cx="4572003" cy="5791200"/>
              <a:chOff x="36689" y="1066801"/>
              <a:chExt cx="4572003" cy="5791200"/>
            </a:xfrm>
          </p:grpSpPr>
          <p:sp>
            <p:nvSpPr>
              <p:cNvPr id="61" name="Rectangle 60"/>
              <p:cNvSpPr/>
              <p:nvPr/>
            </p:nvSpPr>
            <p:spPr>
              <a:xfrm>
                <a:off x="36689" y="1066801"/>
                <a:ext cx="4572003" cy="579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443092" y="6376314"/>
                <a:ext cx="3901405" cy="400110"/>
              </a:xfrm>
              <a:prstGeom prst="rect">
                <a:avLst/>
              </a:prstGeom>
            </p:spPr>
            <p:txBody>
              <a:bodyPr wrap="square">
                <a:spAutoFit/>
              </a:bodyPr>
              <a:lstStyle/>
              <a:p>
                <a:pPr algn="ctr">
                  <a:spcBef>
                    <a:spcPct val="50000"/>
                  </a:spcBef>
                </a:pPr>
                <a:r>
                  <a:rPr lang="en-US" sz="2000" dirty="0">
                    <a:latin typeface="Arial"/>
                    <a:cs typeface="Arial"/>
                  </a:rPr>
                  <a:t>Who were the Yamnaya?</a:t>
                </a:r>
              </a:p>
            </p:txBody>
          </p:sp>
        </p:grpSp>
        <p:pic>
          <p:nvPicPr>
            <p:cNvPr id="60" name="Picture 59" descr="Kutuluk vajra grave.jpg"/>
            <p:cNvPicPr>
              <a:picLocks noChangeAspect="1"/>
            </p:cNvPicPr>
            <p:nvPr/>
          </p:nvPicPr>
          <p:blipFill rotWithShape="1">
            <a:blip r:embed="rId6" cstate="print">
              <a:extLst>
                <a:ext uri="{28A0092B-C50C-407E-A947-70E740481C1C}">
                  <a14:useLocalDpi xmlns:a14="http://schemas.microsoft.com/office/drawing/2010/main" val="0"/>
                </a:ext>
              </a:extLst>
            </a:blip>
            <a:srcRect b="9091"/>
            <a:stretch/>
          </p:blipFill>
          <p:spPr>
            <a:xfrm>
              <a:off x="723900" y="1250792"/>
              <a:ext cx="3200400" cy="5010308"/>
            </a:xfrm>
            <a:prstGeom prst="rect">
              <a:avLst/>
            </a:prstGeom>
          </p:spPr>
        </p:pic>
      </p:grpSp>
    </p:spTree>
    <p:extLst>
      <p:ext uri="{BB962C8B-B14F-4D97-AF65-F5344CB8AC3E}">
        <p14:creationId xmlns:p14="http://schemas.microsoft.com/office/powerpoint/2010/main" val="354573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80157" y="1793520"/>
            <a:ext cx="4252881" cy="3479349"/>
            <a:chOff x="180157" y="1793520"/>
            <a:chExt cx="4252881" cy="3479349"/>
          </a:xfrm>
        </p:grpSpPr>
        <p:sp>
          <p:nvSpPr>
            <p:cNvPr id="19" name="Rectangle 2"/>
            <p:cNvSpPr>
              <a:spLocks noChangeArrowheads="1"/>
            </p:cNvSpPr>
            <p:nvPr/>
          </p:nvSpPr>
          <p:spPr bwMode="auto">
            <a:xfrm>
              <a:off x="1559277" y="1793520"/>
              <a:ext cx="1879599" cy="640645"/>
            </a:xfrm>
            <a:prstGeom prst="rect">
              <a:avLst/>
            </a:prstGeom>
            <a:noFill/>
            <a:ln w="9525">
              <a:noFill/>
              <a:miter lim="800000"/>
              <a:headEnd/>
              <a:tailEnd/>
            </a:ln>
            <a:effectLst/>
          </p:spPr>
          <p:txBody>
            <a:bodyPr anchor="ctr"/>
            <a:lstStyle/>
            <a:p>
              <a:pPr algn="l">
                <a:tabLst>
                  <a:tab pos="1317625" algn="l"/>
                </a:tabLst>
              </a:pPr>
              <a:r>
                <a:rPr lang="en-US" sz="3000" dirty="0">
                  <a:solidFill>
                    <a:srgbClr val="FFFFFF"/>
                  </a:solidFill>
                </a:rPr>
                <a:t>Britain</a:t>
              </a:r>
            </a:p>
          </p:txBody>
        </p:sp>
        <p:grpSp>
          <p:nvGrpSpPr>
            <p:cNvPr id="4" name="Group 3"/>
            <p:cNvGrpSpPr/>
            <p:nvPr/>
          </p:nvGrpSpPr>
          <p:grpSpPr>
            <a:xfrm>
              <a:off x="180157" y="2456517"/>
              <a:ext cx="4252881" cy="2816352"/>
              <a:chOff x="2486593" y="2714498"/>
              <a:chExt cx="4252881" cy="2816352"/>
            </a:xfrm>
          </p:grpSpPr>
          <p:pic>
            <p:nvPicPr>
              <p:cNvPr id="28" name="Picture 27" descr="Britain_scaterplo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593" y="2714498"/>
                <a:ext cx="4252881" cy="2816352"/>
              </a:xfrm>
              <a:prstGeom prst="rect">
                <a:avLst/>
              </a:prstGeom>
              <a:solidFill>
                <a:schemeClr val="tx1"/>
              </a:solidFill>
            </p:spPr>
          </p:pic>
          <p:pic>
            <p:nvPicPr>
              <p:cNvPr id="29" name="Picture 28" descr="Britain_scaterplot.pdf"/>
              <p:cNvPicPr>
                <a:picLocks noChangeAspect="1"/>
              </p:cNvPicPr>
              <p:nvPr/>
            </p:nvPicPr>
            <p:blipFill rotWithShape="1">
              <a:blip r:embed="rId3">
                <a:extLst>
                  <a:ext uri="{28A0092B-C50C-407E-A947-70E740481C1C}">
                    <a14:useLocalDpi xmlns:a14="http://schemas.microsoft.com/office/drawing/2010/main" val="0"/>
                  </a:ext>
                </a:extLst>
              </a:blip>
              <a:srcRect l="11211" t="39557" r="18643" b="24272"/>
              <a:stretch/>
            </p:blipFill>
            <p:spPr>
              <a:xfrm>
                <a:off x="2965185" y="2826015"/>
                <a:ext cx="2983231" cy="1018696"/>
              </a:xfrm>
              <a:prstGeom prst="rect">
                <a:avLst/>
              </a:prstGeom>
              <a:solidFill>
                <a:schemeClr val="tx1"/>
              </a:solidFill>
            </p:spPr>
          </p:pic>
        </p:grpSp>
      </p:grpSp>
      <p:sp>
        <p:nvSpPr>
          <p:cNvPr id="369666" name="Rectangle 2"/>
          <p:cNvSpPr>
            <a:spLocks noChangeArrowheads="1"/>
          </p:cNvSpPr>
          <p:nvPr/>
        </p:nvSpPr>
        <p:spPr bwMode="auto">
          <a:xfrm>
            <a:off x="76200" y="190500"/>
            <a:ext cx="9144000" cy="838200"/>
          </a:xfrm>
          <a:prstGeom prst="rect">
            <a:avLst/>
          </a:prstGeom>
          <a:noFill/>
          <a:ln w="9525">
            <a:noFill/>
            <a:miter lim="800000"/>
            <a:headEnd/>
            <a:tailEnd/>
          </a:ln>
          <a:effectLst/>
        </p:spPr>
        <p:txBody>
          <a:bodyPr anchor="ctr"/>
          <a:lstStyle/>
          <a:p>
            <a:pPr algn="l">
              <a:tabLst>
                <a:tab pos="1317625" algn="l"/>
              </a:tabLst>
            </a:pPr>
            <a:r>
              <a:rPr lang="en-US" sz="3300" dirty="0">
                <a:solidFill>
                  <a:srgbClr val="FFFF00"/>
                </a:solidFill>
              </a:rPr>
              <a:t>Yamnaya ancestry spreads West</a:t>
            </a:r>
          </a:p>
          <a:p>
            <a:pPr algn="l">
              <a:tabLst>
                <a:tab pos="1317625" algn="l"/>
              </a:tabLst>
            </a:pPr>
            <a:r>
              <a:rPr lang="en-US" sz="2000" dirty="0">
                <a:solidFill>
                  <a:srgbClr val="07CEE9"/>
                </a:solidFill>
              </a:rPr>
              <a:t>Olalde et al. </a:t>
            </a:r>
            <a:r>
              <a:rPr lang="en-US" sz="2000" i="1" dirty="0">
                <a:solidFill>
                  <a:srgbClr val="07CEE9"/>
                </a:solidFill>
              </a:rPr>
              <a:t>Nature </a:t>
            </a:r>
            <a:r>
              <a:rPr lang="en-US" sz="2000" dirty="0">
                <a:solidFill>
                  <a:srgbClr val="07CEE9"/>
                </a:solidFill>
              </a:rPr>
              <a:t>2018; Olalde et al. </a:t>
            </a:r>
            <a:r>
              <a:rPr lang="en-US" sz="2000" i="1" dirty="0">
                <a:solidFill>
                  <a:srgbClr val="07CEE9"/>
                </a:solidFill>
              </a:rPr>
              <a:t>Science </a:t>
            </a:r>
            <a:r>
              <a:rPr lang="en-US" sz="2000" dirty="0">
                <a:solidFill>
                  <a:srgbClr val="07CEE9"/>
                </a:solidFill>
              </a:rPr>
              <a:t>2019</a:t>
            </a:r>
            <a:endParaRPr lang="en-US" sz="2000" i="1" dirty="0">
              <a:solidFill>
                <a:srgbClr val="07CEE9"/>
              </a:solidFill>
            </a:endParaRPr>
          </a:p>
        </p:txBody>
      </p:sp>
      <p:pic>
        <p:nvPicPr>
          <p:cNvPr id="3" name="Picture 2" descr="Britain_scaterplo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2451100"/>
            <a:ext cx="4252881" cy="2816352"/>
          </a:xfrm>
          <a:prstGeom prst="rect">
            <a:avLst/>
          </a:prstGeom>
          <a:solidFill>
            <a:schemeClr val="tx1"/>
          </a:solidFill>
        </p:spPr>
      </p:pic>
      <p:grpSp>
        <p:nvGrpSpPr>
          <p:cNvPr id="13" name="Group 12"/>
          <p:cNvGrpSpPr/>
          <p:nvPr/>
        </p:nvGrpSpPr>
        <p:grpSpPr>
          <a:xfrm>
            <a:off x="4737100" y="1798460"/>
            <a:ext cx="4230843" cy="3468992"/>
            <a:chOff x="4737100" y="1798460"/>
            <a:chExt cx="4230843" cy="3468992"/>
          </a:xfrm>
        </p:grpSpPr>
        <p:pic>
          <p:nvPicPr>
            <p:cNvPr id="9" name="Picture 8" descr="Iberia_scaterplo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100" y="2451100"/>
              <a:ext cx="4230843" cy="2816352"/>
            </a:xfrm>
            <a:prstGeom prst="rect">
              <a:avLst/>
            </a:prstGeom>
            <a:solidFill>
              <a:schemeClr val="tx1"/>
            </a:solidFill>
          </p:spPr>
        </p:pic>
        <p:sp>
          <p:nvSpPr>
            <p:cNvPr id="40" name="Rectangle 2"/>
            <p:cNvSpPr>
              <a:spLocks noChangeArrowheads="1"/>
            </p:cNvSpPr>
            <p:nvPr/>
          </p:nvSpPr>
          <p:spPr bwMode="auto">
            <a:xfrm>
              <a:off x="6036021" y="1798460"/>
              <a:ext cx="1879599" cy="640645"/>
            </a:xfrm>
            <a:prstGeom prst="rect">
              <a:avLst/>
            </a:prstGeom>
            <a:noFill/>
            <a:ln w="9525">
              <a:noFill/>
              <a:miter lim="800000"/>
              <a:headEnd/>
              <a:tailEnd/>
            </a:ln>
            <a:effectLst/>
          </p:spPr>
          <p:txBody>
            <a:bodyPr anchor="ctr"/>
            <a:lstStyle/>
            <a:p>
              <a:pPr algn="l">
                <a:tabLst>
                  <a:tab pos="1317625" algn="l"/>
                </a:tabLst>
              </a:pPr>
              <a:r>
                <a:rPr lang="en-US" sz="3000" dirty="0">
                  <a:solidFill>
                    <a:srgbClr val="FFFFFF"/>
                  </a:solidFill>
                </a:rPr>
                <a:t>Iberia</a:t>
              </a:r>
            </a:p>
          </p:txBody>
        </p:sp>
      </p:grpSp>
      <p:grpSp>
        <p:nvGrpSpPr>
          <p:cNvPr id="14" name="Group 13"/>
          <p:cNvGrpSpPr/>
          <p:nvPr/>
        </p:nvGrpSpPr>
        <p:grpSpPr>
          <a:xfrm>
            <a:off x="4962874" y="3595511"/>
            <a:ext cx="3245271" cy="457200"/>
            <a:chOff x="4962874" y="3595511"/>
            <a:chExt cx="3245271" cy="457200"/>
          </a:xfrm>
        </p:grpSpPr>
        <p:cxnSp>
          <p:nvCxnSpPr>
            <p:cNvPr id="26" name="Straight Connector 25"/>
            <p:cNvCxnSpPr/>
            <p:nvPr/>
          </p:nvCxnSpPr>
          <p:spPr>
            <a:xfrm>
              <a:off x="6745105" y="3838222"/>
              <a:ext cx="1463040" cy="0"/>
            </a:xfrm>
            <a:prstGeom prst="line">
              <a:avLst/>
            </a:prstGeom>
            <a:ln>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27" name="Rectangle 2"/>
            <p:cNvSpPr>
              <a:spLocks noChangeArrowheads="1"/>
            </p:cNvSpPr>
            <p:nvPr/>
          </p:nvSpPr>
          <p:spPr bwMode="auto">
            <a:xfrm>
              <a:off x="4962874" y="3595511"/>
              <a:ext cx="1752600" cy="457200"/>
            </a:xfrm>
            <a:prstGeom prst="rect">
              <a:avLst/>
            </a:prstGeom>
            <a:noFill/>
            <a:ln w="9525">
              <a:noFill/>
              <a:miter lim="800000"/>
              <a:headEnd/>
              <a:tailEnd/>
            </a:ln>
            <a:effectLst/>
          </p:spPr>
          <p:txBody>
            <a:bodyPr anchor="ctr"/>
            <a:lstStyle/>
            <a:p>
              <a:pPr algn="r">
                <a:tabLst>
                  <a:tab pos="1317625" algn="l"/>
                </a:tabLst>
              </a:pPr>
              <a:r>
                <a:rPr lang="en-US" sz="1300" dirty="0">
                  <a:solidFill>
                    <a:srgbClr val="FF0000"/>
                  </a:solidFill>
                </a:rPr>
                <a:t>~40% replacement</a:t>
              </a:r>
            </a:p>
          </p:txBody>
        </p:sp>
      </p:grpSp>
      <p:grpSp>
        <p:nvGrpSpPr>
          <p:cNvPr id="35" name="Group 34"/>
          <p:cNvGrpSpPr/>
          <p:nvPr/>
        </p:nvGrpSpPr>
        <p:grpSpPr>
          <a:xfrm>
            <a:off x="1835146" y="3810000"/>
            <a:ext cx="2119490" cy="1272822"/>
            <a:chOff x="1809043" y="3248377"/>
            <a:chExt cx="2119490" cy="1272822"/>
          </a:xfrm>
        </p:grpSpPr>
        <p:sp>
          <p:nvSpPr>
            <p:cNvPr id="36" name="Rectangle 2"/>
            <p:cNvSpPr>
              <a:spLocks noChangeArrowheads="1"/>
            </p:cNvSpPr>
            <p:nvPr/>
          </p:nvSpPr>
          <p:spPr bwMode="auto">
            <a:xfrm>
              <a:off x="1809043" y="3880554"/>
              <a:ext cx="2119490" cy="640645"/>
            </a:xfrm>
            <a:prstGeom prst="rect">
              <a:avLst/>
            </a:prstGeom>
            <a:noFill/>
            <a:ln w="9525">
              <a:noFill/>
              <a:miter lim="800000"/>
              <a:headEnd/>
              <a:tailEnd/>
            </a:ln>
            <a:effectLst/>
          </p:spPr>
          <p:txBody>
            <a:bodyPr anchor="ctr"/>
            <a:lstStyle/>
            <a:p>
              <a:pPr algn="ctr">
                <a:tabLst>
                  <a:tab pos="1317625" algn="l"/>
                </a:tabLst>
              </a:pPr>
              <a:r>
                <a:rPr lang="en-US" sz="1300" dirty="0">
                  <a:solidFill>
                    <a:srgbClr val="0000FF"/>
                  </a:solidFill>
                </a:rPr>
                <a:t>Stonehenge</a:t>
              </a:r>
            </a:p>
          </p:txBody>
        </p:sp>
        <p:grpSp>
          <p:nvGrpSpPr>
            <p:cNvPr id="37" name="Group 36"/>
            <p:cNvGrpSpPr/>
            <p:nvPr/>
          </p:nvGrpSpPr>
          <p:grpSpPr>
            <a:xfrm>
              <a:off x="2043288" y="3248377"/>
              <a:ext cx="1552222" cy="1047044"/>
              <a:chOff x="2043288" y="3248377"/>
              <a:chExt cx="1552222" cy="1047044"/>
            </a:xfrm>
          </p:grpSpPr>
          <p:pic>
            <p:nvPicPr>
              <p:cNvPr id="38" name="Picture 37"/>
              <p:cNvPicPr>
                <a:picLocks noChangeAspect="1"/>
              </p:cNvPicPr>
              <p:nvPr/>
            </p:nvPicPr>
            <p:blipFill rotWithShape="1">
              <a:blip r:embed="rId5"/>
              <a:srcRect l="3473" t="4333" r="1689" b="5108"/>
              <a:stretch/>
            </p:blipFill>
            <p:spPr>
              <a:xfrm>
                <a:off x="2223910" y="3248377"/>
                <a:ext cx="1371600" cy="838201"/>
              </a:xfrm>
              <a:prstGeom prst="rect">
                <a:avLst/>
              </a:prstGeom>
            </p:spPr>
          </p:pic>
          <p:cxnSp>
            <p:nvCxnSpPr>
              <p:cNvPr id="39" name="Straight Arrow Connector 38"/>
              <p:cNvCxnSpPr/>
              <p:nvPr/>
            </p:nvCxnSpPr>
            <p:spPr>
              <a:xfrm flipH="1">
                <a:off x="2043288" y="4086577"/>
                <a:ext cx="409222" cy="20884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16" name="Group 15"/>
          <p:cNvGrpSpPr/>
          <p:nvPr/>
        </p:nvGrpSpPr>
        <p:grpSpPr>
          <a:xfrm>
            <a:off x="455080" y="2576689"/>
            <a:ext cx="3318933" cy="457200"/>
            <a:chOff x="455080" y="2576689"/>
            <a:chExt cx="3318933" cy="457200"/>
          </a:xfrm>
        </p:grpSpPr>
        <p:cxnSp>
          <p:nvCxnSpPr>
            <p:cNvPr id="41" name="Straight Connector 40"/>
            <p:cNvCxnSpPr/>
            <p:nvPr/>
          </p:nvCxnSpPr>
          <p:spPr>
            <a:xfrm>
              <a:off x="2173813" y="2819400"/>
              <a:ext cx="1600200" cy="0"/>
            </a:xfrm>
            <a:prstGeom prst="line">
              <a:avLst/>
            </a:prstGeom>
            <a:ln>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42" name="Rectangle 2"/>
            <p:cNvSpPr>
              <a:spLocks noChangeArrowheads="1"/>
            </p:cNvSpPr>
            <p:nvPr/>
          </p:nvSpPr>
          <p:spPr bwMode="auto">
            <a:xfrm>
              <a:off x="455080" y="2576689"/>
              <a:ext cx="1752600" cy="457200"/>
            </a:xfrm>
            <a:prstGeom prst="rect">
              <a:avLst/>
            </a:prstGeom>
            <a:noFill/>
            <a:ln w="9525">
              <a:noFill/>
              <a:miter lim="800000"/>
              <a:headEnd/>
              <a:tailEnd/>
            </a:ln>
            <a:effectLst/>
          </p:spPr>
          <p:txBody>
            <a:bodyPr anchor="ctr"/>
            <a:lstStyle/>
            <a:p>
              <a:pPr algn="r">
                <a:tabLst>
                  <a:tab pos="1317625" algn="l"/>
                </a:tabLst>
              </a:pPr>
              <a:r>
                <a:rPr lang="en-US" sz="1300" dirty="0">
                  <a:solidFill>
                    <a:srgbClr val="FF0000"/>
                  </a:solidFill>
                </a:rPr>
                <a:t>~90% replacement</a:t>
              </a:r>
            </a:p>
          </p:txBody>
        </p:sp>
      </p:grpSp>
      <p:sp>
        <p:nvSpPr>
          <p:cNvPr id="43" name="Rectangle 2"/>
          <p:cNvSpPr>
            <a:spLocks noChangeArrowheads="1"/>
          </p:cNvSpPr>
          <p:nvPr/>
        </p:nvSpPr>
        <p:spPr bwMode="auto">
          <a:xfrm>
            <a:off x="228600" y="5588000"/>
            <a:ext cx="8991600" cy="457200"/>
          </a:xfrm>
          <a:prstGeom prst="rect">
            <a:avLst/>
          </a:prstGeom>
          <a:noFill/>
          <a:ln w="9525">
            <a:noFill/>
            <a:miter lim="800000"/>
            <a:headEnd/>
            <a:tailEnd/>
          </a:ln>
          <a:effectLst/>
        </p:spPr>
        <p:txBody>
          <a:bodyPr anchor="ctr"/>
          <a:lstStyle/>
          <a:p>
            <a:pPr algn="l">
              <a:tabLst>
                <a:tab pos="1317625" algn="l"/>
              </a:tabLst>
            </a:pPr>
            <a:r>
              <a:rPr lang="en-US" sz="2000" dirty="0">
                <a:solidFill>
                  <a:srgbClr val="FFFFFF"/>
                </a:solidFill>
              </a:rPr>
              <a:t>Iberia: </a:t>
            </a:r>
            <a:r>
              <a:rPr lang="en-US" sz="2000" dirty="0">
                <a:solidFill>
                  <a:srgbClr val="FF0000"/>
                </a:solidFill>
              </a:rPr>
              <a:t>100% Y chromosome </a:t>
            </a:r>
            <a:r>
              <a:rPr lang="en-US" sz="2000" dirty="0">
                <a:solidFill>
                  <a:srgbClr val="FFFFFF"/>
                </a:solidFill>
              </a:rPr>
              <a:t>despite only 40% whole genome replacement</a:t>
            </a:r>
          </a:p>
        </p:txBody>
      </p:sp>
    </p:spTree>
    <p:extLst>
      <p:ext uri="{BB962C8B-B14F-4D97-AF65-F5344CB8AC3E}">
        <p14:creationId xmlns:p14="http://schemas.microsoft.com/office/powerpoint/2010/main" val="2109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p:nvPr/>
        </p:nvPicPr>
        <p:blipFill rotWithShape="1">
          <a:blip r:embed="rId3">
            <a:extLst>
              <a:ext uri="{28A0092B-C50C-407E-A947-70E740481C1C}">
                <a14:useLocalDpi xmlns:a14="http://schemas.microsoft.com/office/drawing/2010/main" val="0"/>
              </a:ext>
            </a:extLst>
          </a:blip>
          <a:srcRect l="22906" t="13675" r="23761" b="10257"/>
          <a:stretch/>
        </p:blipFill>
        <p:spPr bwMode="auto">
          <a:xfrm>
            <a:off x="4140200" y="1066800"/>
            <a:ext cx="4877725" cy="5318788"/>
          </a:xfrm>
          <a:prstGeom prst="rect">
            <a:avLst/>
          </a:prstGeom>
          <a:solidFill>
            <a:schemeClr val="tx1"/>
          </a:solidFill>
          <a:ln>
            <a:noFill/>
          </a:ln>
          <a:extLst>
            <a:ext uri="{53640926-AAD7-44d8-BBD7-CCE9431645EC}">
              <a14:shadowObscured xmlns="" xmlns:a14="http://schemas.microsoft.com/office/drawing/2010/main"/>
            </a:ext>
          </a:extLst>
        </p:spPr>
      </p:pic>
      <p:sp>
        <p:nvSpPr>
          <p:cNvPr id="7" name="TextBox 6"/>
          <p:cNvSpPr txBox="1"/>
          <p:nvPr/>
        </p:nvSpPr>
        <p:spPr>
          <a:xfrm>
            <a:off x="101600" y="4800600"/>
            <a:ext cx="4343400" cy="492443"/>
          </a:xfrm>
          <a:prstGeom prst="rect">
            <a:avLst/>
          </a:prstGeom>
          <a:noFill/>
        </p:spPr>
        <p:txBody>
          <a:bodyPr wrap="square" rtlCol="0">
            <a:spAutoFit/>
          </a:bodyPr>
          <a:lstStyle/>
          <a:p>
            <a:r>
              <a:rPr lang="en-US" sz="2600" dirty="0">
                <a:solidFill>
                  <a:srgbClr val="FFFFFF"/>
                </a:solidFill>
              </a:rPr>
              <a:t>&gt;260 modern populations</a:t>
            </a:r>
          </a:p>
        </p:txBody>
      </p:sp>
      <p:sp>
        <p:nvSpPr>
          <p:cNvPr id="8" name="TextBox 7"/>
          <p:cNvSpPr txBox="1"/>
          <p:nvPr/>
        </p:nvSpPr>
        <p:spPr>
          <a:xfrm>
            <a:off x="114300" y="2133600"/>
            <a:ext cx="4318000" cy="507831"/>
          </a:xfrm>
          <a:prstGeom prst="rect">
            <a:avLst/>
          </a:prstGeom>
          <a:noFill/>
        </p:spPr>
        <p:txBody>
          <a:bodyPr wrap="square" rtlCol="0">
            <a:spAutoFit/>
          </a:bodyPr>
          <a:lstStyle/>
          <a:p>
            <a:r>
              <a:rPr lang="en-US" sz="2600" dirty="0">
                <a:solidFill>
                  <a:srgbClr val="FFFFFF"/>
                </a:solidFill>
              </a:rPr>
              <a:t>524 ancient genomes</a:t>
            </a:r>
          </a:p>
        </p:txBody>
      </p:sp>
      <p:grpSp>
        <p:nvGrpSpPr>
          <p:cNvPr id="27" name="Group 26"/>
          <p:cNvGrpSpPr/>
          <p:nvPr/>
        </p:nvGrpSpPr>
        <p:grpSpPr>
          <a:xfrm>
            <a:off x="-1" y="939800"/>
            <a:ext cx="9142413" cy="5918200"/>
            <a:chOff x="76200" y="914400"/>
            <a:chExt cx="9010650" cy="5918200"/>
          </a:xfrm>
        </p:grpSpPr>
        <p:grpSp>
          <p:nvGrpSpPr>
            <p:cNvPr id="3" name="Group 2"/>
            <p:cNvGrpSpPr/>
            <p:nvPr/>
          </p:nvGrpSpPr>
          <p:grpSpPr>
            <a:xfrm>
              <a:off x="158750" y="914400"/>
              <a:ext cx="8928100" cy="5918200"/>
              <a:chOff x="215900" y="914400"/>
              <a:chExt cx="8928100" cy="5918200"/>
            </a:xfrm>
          </p:grpSpPr>
          <p:sp>
            <p:nvSpPr>
              <p:cNvPr id="2" name="Rectangle 1"/>
              <p:cNvSpPr/>
              <p:nvPr/>
            </p:nvSpPr>
            <p:spPr>
              <a:xfrm>
                <a:off x="4038600" y="914400"/>
                <a:ext cx="5105400" cy="591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15900" y="4483100"/>
                <a:ext cx="4800600"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76200" y="1143000"/>
              <a:ext cx="4394200" cy="3009900"/>
              <a:chOff x="76200" y="1143000"/>
              <a:chExt cx="4394200" cy="3009900"/>
            </a:xfrm>
          </p:grpSpPr>
          <p:sp>
            <p:nvSpPr>
              <p:cNvPr id="11" name="TextBox 74"/>
              <p:cNvSpPr txBox="1">
                <a:spLocks noChangeArrowheads="1"/>
              </p:cNvSpPr>
              <p:nvPr/>
            </p:nvSpPr>
            <p:spPr bwMode="auto">
              <a:xfrm>
                <a:off x="76200" y="1143000"/>
                <a:ext cx="3949700" cy="707886"/>
              </a:xfrm>
              <a:prstGeom prst="rect">
                <a:avLst/>
              </a:prstGeom>
              <a:solidFill>
                <a:schemeClr val="bg1"/>
              </a:solidFill>
              <a:ln w="9525">
                <a:noFill/>
                <a:miter lim="800000"/>
                <a:headEnd/>
                <a:tailEnd/>
              </a:ln>
            </p:spPr>
            <p:txBody>
              <a:bodyPr wrap="square">
                <a:spAutoFit/>
              </a:bodyPr>
              <a:lstStyle/>
              <a:p>
                <a:r>
                  <a:rPr lang="en-US" sz="2000" dirty="0"/>
                  <a:t>Bactria Margiana Archaeological Complex 4,300-3,700 years ago</a:t>
                </a:r>
              </a:p>
            </p:txBody>
          </p:sp>
          <p:pic>
            <p:nvPicPr>
              <p:cNvPr id="21" name="Picture 20"/>
              <p:cNvPicPr>
                <a:picLocks noChangeAspect="1"/>
              </p:cNvPicPr>
              <p:nvPr/>
            </p:nvPicPr>
            <p:blipFill>
              <a:blip r:embed="rId4"/>
              <a:stretch>
                <a:fillRect/>
              </a:stretch>
            </p:blipFill>
            <p:spPr>
              <a:xfrm>
                <a:off x="172720" y="1918106"/>
                <a:ext cx="4297680" cy="2234794"/>
              </a:xfrm>
              <a:prstGeom prst="rect">
                <a:avLst/>
              </a:prstGeom>
            </p:spPr>
          </p:pic>
          <p:sp>
            <p:nvSpPr>
              <p:cNvPr id="12" name="TextBox 74"/>
              <p:cNvSpPr txBox="1">
                <a:spLocks noChangeArrowheads="1"/>
              </p:cNvSpPr>
              <p:nvPr/>
            </p:nvSpPr>
            <p:spPr bwMode="auto">
              <a:xfrm>
                <a:off x="2844800" y="1905000"/>
                <a:ext cx="1607820" cy="584776"/>
              </a:xfrm>
              <a:prstGeom prst="rect">
                <a:avLst/>
              </a:prstGeom>
              <a:solidFill>
                <a:srgbClr val="FFFFFF"/>
              </a:solidFill>
              <a:ln w="9525">
                <a:noFill/>
                <a:miter lim="800000"/>
                <a:headEnd/>
                <a:tailEnd/>
              </a:ln>
            </p:spPr>
            <p:txBody>
              <a:bodyPr wrap="square">
                <a:spAutoFit/>
              </a:bodyPr>
              <a:lstStyle/>
              <a:p>
                <a:r>
                  <a:rPr lang="en-US" sz="1600" b="1" dirty="0">
                    <a:solidFill>
                      <a:schemeClr val="bg1"/>
                    </a:solidFill>
                  </a:rPr>
                  <a:t>Gonur, Turkmenistan</a:t>
                </a:r>
              </a:p>
            </p:txBody>
          </p:sp>
        </p:grpSp>
      </p:grpSp>
      <p:sp>
        <p:nvSpPr>
          <p:cNvPr id="10" name="Rectangle 2"/>
          <p:cNvSpPr>
            <a:spLocks noChangeArrowheads="1"/>
          </p:cNvSpPr>
          <p:nvPr/>
        </p:nvSpPr>
        <p:spPr bwMode="auto">
          <a:xfrm>
            <a:off x="63500" y="0"/>
            <a:ext cx="8928100" cy="838200"/>
          </a:xfrm>
          <a:prstGeom prst="rect">
            <a:avLst/>
          </a:prstGeom>
          <a:noFill/>
          <a:ln w="9525">
            <a:noFill/>
            <a:miter lim="800000"/>
            <a:headEnd/>
            <a:tailEnd/>
          </a:ln>
          <a:effectLst/>
        </p:spPr>
        <p:txBody>
          <a:bodyPr anchor="ctr"/>
          <a:lstStyle/>
          <a:p>
            <a:pPr algn="l">
              <a:tabLst>
                <a:tab pos="1317625" algn="l"/>
              </a:tabLst>
            </a:pPr>
            <a:r>
              <a:rPr lang="en-US" sz="3000" dirty="0">
                <a:solidFill>
                  <a:srgbClr val="FFFF00"/>
                </a:solidFill>
              </a:rPr>
              <a:t>Third surprise: Yamnaya ancestry spreads East</a:t>
            </a:r>
          </a:p>
          <a:p>
            <a:pPr algn="l">
              <a:tabLst>
                <a:tab pos="1317625" algn="l"/>
              </a:tabLst>
            </a:pPr>
            <a:r>
              <a:rPr lang="en-US" sz="2000" dirty="0">
                <a:solidFill>
                  <a:srgbClr val="07CEE9"/>
                </a:solidFill>
              </a:rPr>
              <a:t>Narasimhan, Patterson et al. </a:t>
            </a:r>
            <a:r>
              <a:rPr lang="en-US" sz="2000" i="1" dirty="0">
                <a:solidFill>
                  <a:srgbClr val="07CEE9"/>
                </a:solidFill>
              </a:rPr>
              <a:t>Science </a:t>
            </a:r>
            <a:r>
              <a:rPr lang="en-US" sz="2000" dirty="0">
                <a:solidFill>
                  <a:srgbClr val="07CEE9"/>
                </a:solidFill>
              </a:rPr>
              <a:t>2019</a:t>
            </a:r>
          </a:p>
        </p:txBody>
      </p:sp>
      <p:sp>
        <p:nvSpPr>
          <p:cNvPr id="16" name="Rectangle 15"/>
          <p:cNvSpPr/>
          <p:nvPr/>
        </p:nvSpPr>
        <p:spPr>
          <a:xfrm>
            <a:off x="-38101" y="4432300"/>
            <a:ext cx="5474708" cy="353943"/>
          </a:xfrm>
          <a:prstGeom prst="rect">
            <a:avLst/>
          </a:prstGeom>
        </p:spPr>
        <p:txBody>
          <a:bodyPr wrap="square">
            <a:spAutoFit/>
          </a:bodyPr>
          <a:lstStyle/>
          <a:p>
            <a:r>
              <a:rPr lang="en-US" sz="1700" dirty="0"/>
              <a:t>Genetically similar to ancient farmers from Iran</a:t>
            </a:r>
          </a:p>
        </p:txBody>
      </p:sp>
      <p:sp>
        <p:nvSpPr>
          <p:cNvPr id="18" name="Rectangle 17"/>
          <p:cNvSpPr/>
          <p:nvPr/>
        </p:nvSpPr>
        <p:spPr>
          <a:xfrm>
            <a:off x="-736600" y="5486400"/>
            <a:ext cx="5476723" cy="615553"/>
          </a:xfrm>
          <a:prstGeom prst="rect">
            <a:avLst/>
          </a:prstGeom>
        </p:spPr>
        <p:txBody>
          <a:bodyPr wrap="square">
            <a:spAutoFit/>
          </a:bodyPr>
          <a:lstStyle/>
          <a:p>
            <a:pPr algn="r"/>
            <a:r>
              <a:rPr lang="en-US" sz="1700" dirty="0">
                <a:solidFill>
                  <a:srgbClr val="FFFFFF"/>
                </a:solidFill>
              </a:rPr>
              <a:t>Yamnaya ancestry in outliers   &lt;4,000 years ago</a:t>
            </a:r>
          </a:p>
          <a:p>
            <a:pPr algn="r"/>
            <a:r>
              <a:rPr lang="en-US" sz="1700" dirty="0">
                <a:solidFill>
                  <a:srgbClr val="FFFFFF"/>
                </a:solidFill>
              </a:rPr>
              <a:t>in Pakistan &gt;3,500 years ago </a:t>
            </a:r>
          </a:p>
        </p:txBody>
      </p:sp>
      <p:sp>
        <p:nvSpPr>
          <p:cNvPr id="23" name="TextBox 74"/>
          <p:cNvSpPr txBox="1">
            <a:spLocks noChangeArrowheads="1"/>
          </p:cNvSpPr>
          <p:nvPr/>
        </p:nvSpPr>
        <p:spPr bwMode="auto">
          <a:xfrm>
            <a:off x="-25400" y="6255891"/>
            <a:ext cx="5862562" cy="353943"/>
          </a:xfrm>
          <a:prstGeom prst="rect">
            <a:avLst/>
          </a:prstGeom>
          <a:solidFill>
            <a:schemeClr val="bg1"/>
          </a:solidFill>
          <a:ln w="9525">
            <a:noFill/>
            <a:miter lim="800000"/>
            <a:headEnd/>
            <a:tailEnd/>
          </a:ln>
        </p:spPr>
        <p:txBody>
          <a:bodyPr wrap="square">
            <a:spAutoFit/>
          </a:bodyPr>
          <a:lstStyle/>
          <a:p>
            <a:r>
              <a:rPr lang="en-US" sz="1700" dirty="0">
                <a:solidFill>
                  <a:srgbClr val="FFFFFF"/>
                </a:solidFill>
              </a:rPr>
              <a:t>11 outliers admixed with South Asian ancestry</a:t>
            </a:r>
          </a:p>
        </p:txBody>
      </p:sp>
      <p:sp>
        <p:nvSpPr>
          <p:cNvPr id="17" name="Rectangle 16"/>
          <p:cNvSpPr/>
          <p:nvPr/>
        </p:nvSpPr>
        <p:spPr>
          <a:xfrm>
            <a:off x="-38100" y="4940300"/>
            <a:ext cx="5638800" cy="353943"/>
          </a:xfrm>
          <a:prstGeom prst="rect">
            <a:avLst/>
          </a:prstGeom>
        </p:spPr>
        <p:txBody>
          <a:bodyPr wrap="square">
            <a:spAutoFit/>
          </a:bodyPr>
          <a:lstStyle/>
          <a:p>
            <a:r>
              <a:rPr lang="en-US" sz="1700" dirty="0">
                <a:solidFill>
                  <a:srgbClr val="FFFFFF"/>
                </a:solidFill>
              </a:rPr>
              <a:t>Forager ancestry in outliers  &gt;4,000 years ago</a:t>
            </a:r>
          </a:p>
        </p:txBody>
      </p:sp>
    </p:spTree>
    <p:extLst>
      <p:ext uri="{BB962C8B-B14F-4D97-AF65-F5344CB8AC3E}">
        <p14:creationId xmlns:p14="http://schemas.microsoft.com/office/powerpoint/2010/main" val="363848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3"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11200" y="6350000"/>
            <a:ext cx="77724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Figure1.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00" y="914401"/>
            <a:ext cx="7772400" cy="5447837"/>
          </a:xfrm>
          <a:prstGeom prst="rect">
            <a:avLst/>
          </a:prstGeom>
        </p:spPr>
      </p:pic>
      <p:pic>
        <p:nvPicPr>
          <p:cNvPr id="5" name="Picture 4" descr="Figure2.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500" y="927101"/>
            <a:ext cx="7772400" cy="5426985"/>
          </a:xfrm>
          <a:prstGeom prst="rect">
            <a:avLst/>
          </a:prstGeom>
        </p:spPr>
      </p:pic>
      <p:pic>
        <p:nvPicPr>
          <p:cNvPr id="9" name="Picture 8" descr="Figure3.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500" y="914400"/>
            <a:ext cx="7772400" cy="5435824"/>
          </a:xfrm>
          <a:prstGeom prst="rect">
            <a:avLst/>
          </a:prstGeom>
        </p:spPr>
      </p:pic>
      <p:sp>
        <p:nvSpPr>
          <p:cNvPr id="13" name="TextBox 74"/>
          <p:cNvSpPr txBox="1">
            <a:spLocks noChangeArrowheads="1"/>
          </p:cNvSpPr>
          <p:nvPr/>
        </p:nvSpPr>
        <p:spPr bwMode="auto">
          <a:xfrm>
            <a:off x="355600" y="-5228"/>
            <a:ext cx="8724900" cy="553998"/>
          </a:xfrm>
          <a:prstGeom prst="rect">
            <a:avLst/>
          </a:prstGeom>
          <a:solidFill>
            <a:schemeClr val="bg1"/>
          </a:solidFill>
          <a:ln w="9525">
            <a:noFill/>
            <a:miter lim="800000"/>
            <a:headEnd/>
            <a:tailEnd/>
          </a:ln>
        </p:spPr>
        <p:txBody>
          <a:bodyPr wrap="square">
            <a:spAutoFit/>
          </a:bodyPr>
          <a:lstStyle/>
          <a:p>
            <a:r>
              <a:rPr lang="en-US" sz="3000" dirty="0">
                <a:solidFill>
                  <a:srgbClr val="FFFF00"/>
                </a:solidFill>
              </a:rPr>
              <a:t>Three layers of mixture in South Asia</a:t>
            </a:r>
          </a:p>
        </p:txBody>
      </p:sp>
      <p:sp>
        <p:nvSpPr>
          <p:cNvPr id="2" name="Rectangle 1"/>
          <p:cNvSpPr/>
          <p:nvPr/>
        </p:nvSpPr>
        <p:spPr>
          <a:xfrm>
            <a:off x="431800" y="488577"/>
            <a:ext cx="3456670" cy="369332"/>
          </a:xfrm>
          <a:prstGeom prst="rect">
            <a:avLst/>
          </a:prstGeom>
        </p:spPr>
        <p:txBody>
          <a:bodyPr wrap="none">
            <a:spAutoFit/>
          </a:bodyPr>
          <a:lstStyle/>
          <a:p>
            <a:r>
              <a:rPr lang="en-US" dirty="0" err="1">
                <a:solidFill>
                  <a:srgbClr val="07CEE9"/>
                </a:solidFill>
              </a:rPr>
              <a:t>Narasimhan</a:t>
            </a:r>
            <a:r>
              <a:rPr lang="en-US" dirty="0">
                <a:solidFill>
                  <a:srgbClr val="07CEE9"/>
                </a:solidFill>
              </a:rPr>
              <a:t> et al. </a:t>
            </a:r>
            <a:r>
              <a:rPr lang="en-US" i="1" dirty="0">
                <a:solidFill>
                  <a:srgbClr val="07CEE9"/>
                </a:solidFill>
              </a:rPr>
              <a:t>Science </a:t>
            </a:r>
            <a:r>
              <a:rPr lang="en-US" dirty="0">
                <a:solidFill>
                  <a:srgbClr val="07CEE9"/>
                </a:solidFill>
              </a:rPr>
              <a:t>2019</a:t>
            </a:r>
            <a:endParaRPr lang="en-US" dirty="0"/>
          </a:p>
        </p:txBody>
      </p:sp>
      <p:grpSp>
        <p:nvGrpSpPr>
          <p:cNvPr id="29" name="Group 28"/>
          <p:cNvGrpSpPr/>
          <p:nvPr/>
        </p:nvGrpSpPr>
        <p:grpSpPr>
          <a:xfrm>
            <a:off x="2034117" y="1217083"/>
            <a:ext cx="3670300" cy="4876800"/>
            <a:chOff x="1409700" y="2209800"/>
            <a:chExt cx="3670300" cy="4876800"/>
          </a:xfrm>
        </p:grpSpPr>
        <p:sp>
          <p:nvSpPr>
            <p:cNvPr id="30" name="Oval 29"/>
            <p:cNvSpPr/>
            <p:nvPr/>
          </p:nvSpPr>
          <p:spPr>
            <a:xfrm flipH="1" flipV="1">
              <a:off x="1409700" y="3778247"/>
              <a:ext cx="3670300" cy="444505"/>
            </a:xfrm>
            <a:prstGeom prst="ellipse">
              <a:avLst/>
            </a:prstGeom>
            <a:noFill/>
            <a:ln>
              <a:noFill/>
            </a:ln>
            <a:effectLst/>
            <a:scene3d>
              <a:camera prst="orthographicFront">
                <a:rot lat="0" lon="0" rev="150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FF0000"/>
                  </a:solidFill>
                </a:rPr>
                <a:t>&lt;2000 BCE “Steppe Cline”</a:t>
              </a:r>
            </a:p>
          </p:txBody>
        </p:sp>
        <p:cxnSp>
          <p:nvCxnSpPr>
            <p:cNvPr id="31" name="Straight Connector 30"/>
            <p:cNvCxnSpPr/>
            <p:nvPr/>
          </p:nvCxnSpPr>
          <p:spPr>
            <a:xfrm flipV="1">
              <a:off x="1981200" y="2209800"/>
              <a:ext cx="1752600" cy="4876800"/>
            </a:xfrm>
            <a:prstGeom prst="line">
              <a:avLst/>
            </a:prstGeom>
            <a:ln w="2857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800100" y="10883900"/>
            <a:ext cx="6350006" cy="444505"/>
            <a:chOff x="1764661" y="6375400"/>
            <a:chExt cx="6350006" cy="444505"/>
          </a:xfrm>
        </p:grpSpPr>
        <p:sp>
          <p:nvSpPr>
            <p:cNvPr id="71" name="Oval 70"/>
            <p:cNvSpPr/>
            <p:nvPr/>
          </p:nvSpPr>
          <p:spPr>
            <a:xfrm flipH="1" flipV="1">
              <a:off x="1764661" y="6375400"/>
              <a:ext cx="6350006" cy="444505"/>
            </a:xfrm>
            <a:prstGeom prst="ellipse">
              <a:avLst/>
            </a:prstGeom>
            <a:noFill/>
            <a:ln>
              <a:noFill/>
            </a:ln>
            <a:effectLst/>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FF"/>
                  </a:solidFill>
                </a:rPr>
                <a:t>&gt;2000 BCE ”Indus Valley Cline”</a:t>
              </a:r>
            </a:p>
          </p:txBody>
        </p:sp>
        <p:cxnSp>
          <p:nvCxnSpPr>
            <p:cNvPr id="72" name="Straight Connector 71"/>
            <p:cNvCxnSpPr/>
            <p:nvPr/>
          </p:nvCxnSpPr>
          <p:spPr>
            <a:xfrm>
              <a:off x="2679061" y="6464300"/>
              <a:ext cx="3962400" cy="0"/>
            </a:xfrm>
            <a:prstGeom prst="line">
              <a:avLst/>
            </a:prstGeom>
            <a:ln w="285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209800" y="1938866"/>
            <a:ext cx="6565900" cy="4241801"/>
            <a:chOff x="2209800" y="2142066"/>
            <a:chExt cx="6565900" cy="4241801"/>
          </a:xfrm>
        </p:grpSpPr>
        <p:grpSp>
          <p:nvGrpSpPr>
            <p:cNvPr id="15" name="Group 14"/>
            <p:cNvGrpSpPr/>
            <p:nvPr/>
          </p:nvGrpSpPr>
          <p:grpSpPr>
            <a:xfrm>
              <a:off x="2209800" y="2142066"/>
              <a:ext cx="6565900" cy="4165488"/>
              <a:chOff x="2781275" y="3234266"/>
              <a:chExt cx="6565900" cy="4165488"/>
            </a:xfrm>
            <a:solidFill>
              <a:schemeClr val="tx1"/>
            </a:solidFill>
          </p:grpSpPr>
          <p:grpSp>
            <p:nvGrpSpPr>
              <p:cNvPr id="48" name="Group 47"/>
              <p:cNvGrpSpPr/>
              <p:nvPr/>
            </p:nvGrpSpPr>
            <p:grpSpPr>
              <a:xfrm>
                <a:off x="2781275" y="3234266"/>
                <a:ext cx="3096717" cy="4161368"/>
                <a:chOff x="2292320" y="2942166"/>
                <a:chExt cx="3096717" cy="4161368"/>
              </a:xfrm>
              <a:grpFill/>
            </p:grpSpPr>
            <p:sp>
              <p:nvSpPr>
                <p:cNvPr id="49" name="Oval 48"/>
                <p:cNvSpPr/>
                <p:nvPr/>
              </p:nvSpPr>
              <p:spPr>
                <a:xfrm flipH="1" flipV="1">
                  <a:off x="2292320" y="5461000"/>
                  <a:ext cx="3048005" cy="651655"/>
                </a:xfrm>
                <a:prstGeom prst="ellipse">
                  <a:avLst/>
                </a:prstGeom>
                <a:noFill/>
                <a:ln>
                  <a:noFill/>
                </a:ln>
                <a:effectLst/>
                <a:scene3d>
                  <a:camera prst="orthographicFront">
                    <a:rot lat="0" lon="0" rev="828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“Indian Cline”</a:t>
                  </a:r>
                </a:p>
              </p:txBody>
            </p:sp>
            <p:cxnSp>
              <p:nvCxnSpPr>
                <p:cNvPr id="50" name="Straight Connector 49"/>
                <p:cNvCxnSpPr/>
                <p:nvPr/>
              </p:nvCxnSpPr>
              <p:spPr>
                <a:xfrm>
                  <a:off x="3359120" y="5600700"/>
                  <a:ext cx="1701801" cy="1502834"/>
                </a:xfrm>
                <a:prstGeom prst="line">
                  <a:avLst/>
                </a:prstGeom>
                <a:grpFill/>
                <a:ln w="28575"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5177370" y="2942166"/>
                  <a:ext cx="211667" cy="21166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851400" y="5084233"/>
                  <a:ext cx="211667" cy="21166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3530575" y="5397500"/>
                <a:ext cx="3581400" cy="338554"/>
              </a:xfrm>
              <a:prstGeom prst="rect">
                <a:avLst/>
              </a:prstGeom>
              <a:noFill/>
            </p:spPr>
            <p:txBody>
              <a:bodyPr wrap="square" rtlCol="0">
                <a:spAutoFit/>
              </a:bodyPr>
              <a:lstStyle/>
              <a:p>
                <a:r>
                  <a:rPr lang="en-US" sz="1600" dirty="0">
                    <a:solidFill>
                      <a:srgbClr val="000000"/>
                    </a:solidFill>
                  </a:rPr>
                  <a:t>“ANI” </a:t>
                </a:r>
                <a:r>
                  <a:rPr lang="mr-IN" sz="1600" dirty="0">
                    <a:solidFill>
                      <a:srgbClr val="000000"/>
                    </a:solidFill>
                  </a:rPr>
                  <a:t>–</a:t>
                </a:r>
                <a:r>
                  <a:rPr lang="en-US" sz="1600" dirty="0">
                    <a:solidFill>
                      <a:srgbClr val="000000"/>
                    </a:solidFill>
                  </a:rPr>
                  <a:t> Ancestral North Indians</a:t>
                </a:r>
              </a:p>
            </p:txBody>
          </p:sp>
          <p:sp>
            <p:nvSpPr>
              <p:cNvPr id="61" name="TextBox 60"/>
              <p:cNvSpPr txBox="1"/>
              <p:nvPr/>
            </p:nvSpPr>
            <p:spPr>
              <a:xfrm>
                <a:off x="5587975" y="7061200"/>
                <a:ext cx="3759200" cy="338554"/>
              </a:xfrm>
              <a:prstGeom prst="rect">
                <a:avLst/>
              </a:prstGeom>
              <a:noFill/>
            </p:spPr>
            <p:txBody>
              <a:bodyPr wrap="square" rtlCol="0">
                <a:spAutoFit/>
              </a:bodyPr>
              <a:lstStyle/>
              <a:p>
                <a:r>
                  <a:rPr lang="en-US" sz="1600" dirty="0">
                    <a:solidFill>
                      <a:srgbClr val="000000"/>
                    </a:solidFill>
                  </a:rPr>
                  <a:t>“ASI” - “Ancestral South Indians”</a:t>
                </a:r>
              </a:p>
            </p:txBody>
          </p:sp>
        </p:grpSp>
        <p:sp>
          <p:nvSpPr>
            <p:cNvPr id="42" name="Oval 41"/>
            <p:cNvSpPr/>
            <p:nvPr/>
          </p:nvSpPr>
          <p:spPr>
            <a:xfrm>
              <a:off x="3060700" y="4610100"/>
              <a:ext cx="211667" cy="211667"/>
            </a:xfrm>
            <a:prstGeom prst="ellipse">
              <a:avLst/>
            </a:prstGeom>
            <a:solidFill>
              <a:srgbClr val="FD9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876800" y="6172200"/>
              <a:ext cx="211667" cy="211667"/>
            </a:xfrm>
            <a:prstGeom prst="ellipse">
              <a:avLst/>
            </a:prstGeom>
            <a:solidFill>
              <a:srgbClr val="FD9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812800" y="6045200"/>
            <a:ext cx="6350006" cy="444505"/>
            <a:chOff x="13125" y="3074463"/>
            <a:chExt cx="6350006" cy="444505"/>
          </a:xfrm>
        </p:grpSpPr>
        <p:sp>
          <p:nvSpPr>
            <p:cNvPr id="79" name="Oval 78"/>
            <p:cNvSpPr/>
            <p:nvPr/>
          </p:nvSpPr>
          <p:spPr>
            <a:xfrm flipH="1" flipV="1">
              <a:off x="13125" y="3074463"/>
              <a:ext cx="6350006" cy="444505"/>
            </a:xfrm>
            <a:prstGeom prst="ellipse">
              <a:avLst/>
            </a:prstGeom>
            <a:noFill/>
            <a:ln>
              <a:noFill/>
            </a:ln>
            <a:effectLst/>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FF"/>
                  </a:solidFill>
                </a:rPr>
                <a:t>&gt;2000 BCE ”Indus Periphery Cline”</a:t>
              </a:r>
            </a:p>
          </p:txBody>
        </p:sp>
        <p:cxnSp>
          <p:nvCxnSpPr>
            <p:cNvPr id="81" name="Straight Connector 80"/>
            <p:cNvCxnSpPr/>
            <p:nvPr/>
          </p:nvCxnSpPr>
          <p:spPr>
            <a:xfrm>
              <a:off x="728557" y="3197231"/>
              <a:ext cx="3348568" cy="4232"/>
            </a:xfrm>
            <a:prstGeom prst="line">
              <a:avLst/>
            </a:prstGeom>
            <a:ln w="285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2884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98715" y="189493"/>
            <a:ext cx="9144000" cy="465137"/>
          </a:xfrm>
          <a:prstGeom prst="rect">
            <a:avLst/>
          </a:prstGeom>
          <a:noFill/>
          <a:ln w="9525">
            <a:noFill/>
            <a:miter lim="800000"/>
            <a:headEnd/>
            <a:tailEnd/>
          </a:ln>
        </p:spPr>
        <p:txBody>
          <a:bodyPr anchor="ctr"/>
          <a:lstStyle/>
          <a:p>
            <a:r>
              <a:rPr lang="en-US" sz="2600" dirty="0">
                <a:solidFill>
                  <a:srgbClr val="FFFF00"/>
                </a:solidFill>
              </a:rPr>
              <a:t>Indian mixture correlates strongly to language and culture</a:t>
            </a:r>
          </a:p>
          <a:p>
            <a:r>
              <a:rPr lang="en-US" sz="1600" dirty="0"/>
              <a:t>West Eurasian-related ancestry is 20-80% and is significantly correlated to caste and language</a:t>
            </a:r>
          </a:p>
        </p:txBody>
      </p:sp>
      <p:pic>
        <p:nvPicPr>
          <p:cNvPr id="61451" name="Picture 11"/>
          <p:cNvPicPr>
            <a:picLocks noChangeAspect="1" noChangeArrowheads="1"/>
          </p:cNvPicPr>
          <p:nvPr/>
        </p:nvPicPr>
        <p:blipFill>
          <a:blip r:embed="rId3" cstate="print"/>
          <a:srcRect/>
          <a:stretch>
            <a:fillRect/>
          </a:stretch>
        </p:blipFill>
        <p:spPr bwMode="auto">
          <a:xfrm>
            <a:off x="168734" y="925514"/>
            <a:ext cx="7666038" cy="5406770"/>
          </a:xfrm>
          <a:prstGeom prst="rect">
            <a:avLst/>
          </a:prstGeom>
          <a:noFill/>
          <a:ln w="9525">
            <a:noFill/>
            <a:miter lim="800000"/>
            <a:headEnd/>
            <a:tailEnd/>
          </a:ln>
          <a:effectLst/>
        </p:spPr>
      </p:pic>
    </p:spTree>
    <p:extLst>
      <p:ext uri="{BB962C8B-B14F-4D97-AF65-F5344CB8AC3E}">
        <p14:creationId xmlns:p14="http://schemas.microsoft.com/office/powerpoint/2010/main" val="3953056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15"/>
          <p:cNvSpPr txBox="1">
            <a:spLocks noChangeArrowheads="1"/>
          </p:cNvSpPr>
          <p:nvPr/>
        </p:nvSpPr>
        <p:spPr bwMode="auto">
          <a:xfrm>
            <a:off x="-152400" y="1698543"/>
            <a:ext cx="9296400" cy="430887"/>
          </a:xfrm>
          <a:prstGeom prst="rect">
            <a:avLst/>
          </a:prstGeom>
          <a:noFill/>
          <a:ln w="9525">
            <a:noFill/>
            <a:miter lim="800000"/>
            <a:headEnd/>
            <a:tailEnd/>
          </a:ln>
        </p:spPr>
        <p:txBody>
          <a:bodyPr wrap="square">
            <a:spAutoFit/>
          </a:bodyPr>
          <a:lstStyle/>
          <a:p>
            <a:pPr algn="ctr">
              <a:spcBef>
                <a:spcPct val="50000"/>
              </a:spcBef>
            </a:pPr>
            <a:r>
              <a:rPr lang="en-US" sz="2200" dirty="0"/>
              <a:t>Indian groups are </a:t>
            </a:r>
            <a:r>
              <a:rPr lang="en-US" sz="2200" u="sng" dirty="0"/>
              <a:t>much</a:t>
            </a:r>
            <a:r>
              <a:rPr lang="en-US" sz="2200" dirty="0"/>
              <a:t> more genetically differentiated than Europeans</a:t>
            </a:r>
          </a:p>
        </p:txBody>
      </p:sp>
      <p:graphicFrame>
        <p:nvGraphicFramePr>
          <p:cNvPr id="224412" name="Group 156"/>
          <p:cNvGraphicFramePr>
            <a:graphicFrameLocks noGrp="1"/>
          </p:cNvGraphicFramePr>
          <p:nvPr>
            <p:ph/>
          </p:nvPr>
        </p:nvGraphicFramePr>
        <p:xfrm>
          <a:off x="148772" y="2260743"/>
          <a:ext cx="8763000" cy="893128"/>
        </p:xfrm>
        <a:graphic>
          <a:graphicData uri="http://schemas.openxmlformats.org/drawingml/2006/table">
            <a:tbl>
              <a:tblPr/>
              <a:tblGrid>
                <a:gridCol w="2011363">
                  <a:extLst>
                    <a:ext uri="{9D8B030D-6E8A-4147-A177-3AD203B41FA5}">
                      <a16:colId xmlns:a16="http://schemas.microsoft.com/office/drawing/2014/main" val="20000"/>
                    </a:ext>
                  </a:extLst>
                </a:gridCol>
                <a:gridCol w="2903537">
                  <a:extLst>
                    <a:ext uri="{9D8B030D-6E8A-4147-A177-3AD203B41FA5}">
                      <a16:colId xmlns:a16="http://schemas.microsoft.com/office/drawing/2014/main" val="20001"/>
                    </a:ext>
                  </a:extLst>
                </a:gridCol>
                <a:gridCol w="3848100">
                  <a:extLst>
                    <a:ext uri="{9D8B030D-6E8A-4147-A177-3AD203B41FA5}">
                      <a16:colId xmlns:a16="http://schemas.microsoft.com/office/drawing/2014/main" val="20002"/>
                    </a:ext>
                  </a:extLst>
                </a:gridCol>
              </a:tblGrid>
              <a:tr h="382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rPr>
                        <a:t>India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rPr>
                        <a:t>Europe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6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rPr>
                        <a:t>Average F</a:t>
                      </a:r>
                      <a:r>
                        <a:rPr kumimoji="0" lang="en-US" sz="2000" b="1" i="0" u="none" strike="noStrike" cap="none" normalizeH="0" baseline="-25000">
                          <a:ln>
                            <a:noFill/>
                          </a:ln>
                          <a:solidFill>
                            <a:schemeClr val="tx1"/>
                          </a:solidFill>
                          <a:effectLst/>
                          <a:latin typeface="Arial" charset="0"/>
                        </a:rPr>
                        <a:t>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rPr>
                        <a:t>0.010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rPr>
                        <a:t>0.003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24360" name="Text Box 104"/>
          <p:cNvSpPr txBox="1">
            <a:spLocks noChangeArrowheads="1"/>
          </p:cNvSpPr>
          <p:nvPr/>
        </p:nvSpPr>
        <p:spPr bwMode="auto">
          <a:xfrm>
            <a:off x="14514" y="3868647"/>
            <a:ext cx="2762250" cy="1323439"/>
          </a:xfrm>
          <a:prstGeom prst="rect">
            <a:avLst/>
          </a:prstGeom>
          <a:solidFill>
            <a:srgbClr val="FF3399"/>
          </a:solidFill>
          <a:ln w="9525">
            <a:noFill/>
            <a:miter lim="800000"/>
            <a:headEnd/>
            <a:tailEnd/>
          </a:ln>
        </p:spPr>
        <p:txBody>
          <a:bodyPr>
            <a:spAutoFit/>
          </a:bodyPr>
          <a:lstStyle/>
          <a:p>
            <a:pPr>
              <a:spcBef>
                <a:spcPct val="50000"/>
              </a:spcBef>
            </a:pPr>
            <a:r>
              <a:rPr lang="en-US" sz="2000" b="1" dirty="0"/>
              <a:t>By language group</a:t>
            </a:r>
            <a:endParaRPr lang="en-US" sz="2000" u="sng" dirty="0"/>
          </a:p>
          <a:p>
            <a:pPr>
              <a:spcBef>
                <a:spcPct val="50000"/>
              </a:spcBef>
            </a:pPr>
            <a:r>
              <a:rPr lang="en-US" sz="2000" dirty="0"/>
              <a:t>Indo-European	0.008</a:t>
            </a:r>
          </a:p>
          <a:p>
            <a:pPr>
              <a:spcBef>
                <a:spcPct val="50000"/>
              </a:spcBef>
            </a:pPr>
            <a:r>
              <a:rPr lang="en-US" sz="2000" dirty="0"/>
              <a:t>Dravidian	0.007</a:t>
            </a:r>
          </a:p>
        </p:txBody>
      </p:sp>
      <p:sp>
        <p:nvSpPr>
          <p:cNvPr id="224361" name="Text Box 105"/>
          <p:cNvSpPr txBox="1">
            <a:spLocks noChangeArrowheads="1"/>
          </p:cNvSpPr>
          <p:nvPr/>
        </p:nvSpPr>
        <p:spPr bwMode="auto">
          <a:xfrm>
            <a:off x="2941864" y="3855947"/>
            <a:ext cx="2809875" cy="1323439"/>
          </a:xfrm>
          <a:prstGeom prst="rect">
            <a:avLst/>
          </a:prstGeom>
          <a:solidFill>
            <a:schemeClr val="hlink"/>
          </a:solidFill>
          <a:ln w="9525">
            <a:noFill/>
            <a:miter lim="800000"/>
            <a:headEnd/>
            <a:tailEnd/>
          </a:ln>
        </p:spPr>
        <p:txBody>
          <a:bodyPr>
            <a:spAutoFit/>
          </a:bodyPr>
          <a:lstStyle/>
          <a:p>
            <a:pPr>
              <a:spcBef>
                <a:spcPct val="50000"/>
              </a:spcBef>
            </a:pPr>
            <a:r>
              <a:rPr lang="en-US" sz="2000" b="1" dirty="0"/>
              <a:t>By social status</a:t>
            </a:r>
            <a:endParaRPr lang="en-US" sz="2000" u="sng" dirty="0"/>
          </a:p>
          <a:p>
            <a:pPr>
              <a:spcBef>
                <a:spcPct val="50000"/>
              </a:spcBef>
            </a:pPr>
            <a:r>
              <a:rPr lang="en-US" sz="2000" dirty="0"/>
              <a:t>Upper caste	0.006</a:t>
            </a:r>
          </a:p>
          <a:p>
            <a:pPr>
              <a:spcBef>
                <a:spcPct val="50000"/>
              </a:spcBef>
            </a:pPr>
            <a:r>
              <a:rPr lang="en-US" sz="2000" dirty="0"/>
              <a:t>Lower caste	0.009</a:t>
            </a:r>
          </a:p>
        </p:txBody>
      </p:sp>
      <p:sp>
        <p:nvSpPr>
          <p:cNvPr id="224362" name="Text Box 106"/>
          <p:cNvSpPr txBox="1">
            <a:spLocks noChangeArrowheads="1"/>
          </p:cNvSpPr>
          <p:nvPr/>
        </p:nvSpPr>
        <p:spPr bwMode="auto">
          <a:xfrm>
            <a:off x="5902551" y="3857535"/>
            <a:ext cx="2809875" cy="1323439"/>
          </a:xfrm>
          <a:prstGeom prst="rect">
            <a:avLst/>
          </a:prstGeom>
          <a:solidFill>
            <a:srgbClr val="33CC33"/>
          </a:solidFill>
          <a:ln w="9525">
            <a:noFill/>
            <a:miter lim="800000"/>
            <a:headEnd/>
            <a:tailEnd/>
          </a:ln>
        </p:spPr>
        <p:txBody>
          <a:bodyPr>
            <a:spAutoFit/>
          </a:bodyPr>
          <a:lstStyle/>
          <a:p>
            <a:pPr>
              <a:spcBef>
                <a:spcPct val="50000"/>
              </a:spcBef>
            </a:pPr>
            <a:r>
              <a:rPr lang="en-US" sz="2000" b="1" dirty="0"/>
              <a:t>By state</a:t>
            </a:r>
          </a:p>
          <a:p>
            <a:pPr>
              <a:spcBef>
                <a:spcPct val="50000"/>
              </a:spcBef>
            </a:pPr>
            <a:r>
              <a:rPr lang="en-US" sz="2000" dirty="0"/>
              <a:t>Uttar Pradesh	 0.010</a:t>
            </a:r>
          </a:p>
          <a:p>
            <a:pPr>
              <a:spcBef>
                <a:spcPct val="50000"/>
              </a:spcBef>
            </a:pPr>
            <a:r>
              <a:rPr lang="en-US" sz="2000" dirty="0"/>
              <a:t>Andhra Pradesh 0.007</a:t>
            </a:r>
          </a:p>
        </p:txBody>
      </p:sp>
      <p:sp>
        <p:nvSpPr>
          <p:cNvPr id="67604" name="Text Box 138"/>
          <p:cNvSpPr txBox="1">
            <a:spLocks noChangeArrowheads="1"/>
          </p:cNvSpPr>
          <p:nvPr/>
        </p:nvSpPr>
        <p:spPr bwMode="auto">
          <a:xfrm>
            <a:off x="247197" y="2794143"/>
            <a:ext cx="184150" cy="625475"/>
          </a:xfrm>
          <a:prstGeom prst="rect">
            <a:avLst/>
          </a:prstGeom>
          <a:noFill/>
          <a:ln w="9525">
            <a:noFill/>
            <a:miter lim="800000"/>
            <a:headEnd/>
            <a:tailEnd/>
          </a:ln>
        </p:spPr>
        <p:txBody>
          <a:bodyPr wrap="none">
            <a:spAutoFit/>
          </a:bodyPr>
          <a:lstStyle/>
          <a:p>
            <a:endParaRPr lang="en-US" sz="3500"/>
          </a:p>
        </p:txBody>
      </p:sp>
      <p:sp>
        <p:nvSpPr>
          <p:cNvPr id="9" name="Rectangle 2"/>
          <p:cNvSpPr>
            <a:spLocks noChangeArrowheads="1"/>
          </p:cNvSpPr>
          <p:nvPr/>
        </p:nvSpPr>
        <p:spPr bwMode="auto">
          <a:xfrm>
            <a:off x="115712" y="391482"/>
            <a:ext cx="8915400" cy="631825"/>
          </a:xfrm>
          <a:prstGeom prst="rect">
            <a:avLst/>
          </a:prstGeom>
          <a:noFill/>
          <a:ln w="9525">
            <a:noFill/>
            <a:miter lim="800000"/>
            <a:headEnd/>
            <a:tailEnd/>
          </a:ln>
          <a:effectLst/>
        </p:spPr>
        <p:txBody>
          <a:bodyPr anchor="ctr"/>
          <a:lstStyle/>
          <a:p>
            <a:pPr algn="ctr">
              <a:tabLst>
                <a:tab pos="1317625" algn="l"/>
              </a:tabLst>
            </a:pPr>
            <a:r>
              <a:rPr lang="en-US" sz="5000" dirty="0">
                <a:solidFill>
                  <a:srgbClr val="FFFF00"/>
                </a:solidFill>
              </a:rPr>
              <a:t>Extraordinarily High Population Structure in India Today</a:t>
            </a:r>
          </a:p>
        </p:txBody>
      </p:sp>
      <p:sp>
        <p:nvSpPr>
          <p:cNvPr id="11" name="Rectangle 10"/>
          <p:cNvSpPr/>
          <p:nvPr/>
        </p:nvSpPr>
        <p:spPr>
          <a:xfrm>
            <a:off x="6053667" y="6456303"/>
            <a:ext cx="3697111" cy="400110"/>
          </a:xfrm>
          <a:prstGeom prst="rect">
            <a:avLst/>
          </a:prstGeom>
        </p:spPr>
        <p:txBody>
          <a:bodyPr wrap="square">
            <a:spAutoFit/>
          </a:bodyPr>
          <a:lstStyle/>
          <a:p>
            <a:pPr>
              <a:tabLst>
                <a:tab pos="1317625" algn="l"/>
              </a:tabLst>
            </a:pPr>
            <a:r>
              <a:rPr lang="en-US" sz="2000" dirty="0">
                <a:solidFill>
                  <a:srgbClr val="07CEE9"/>
                </a:solidFill>
              </a:rPr>
              <a:t>Reich et al. </a:t>
            </a:r>
            <a:r>
              <a:rPr lang="en-US" sz="2000" i="1" dirty="0">
                <a:solidFill>
                  <a:srgbClr val="07CEE9"/>
                </a:solidFill>
              </a:rPr>
              <a:t>Nature </a:t>
            </a:r>
            <a:r>
              <a:rPr lang="en-US" sz="2000" dirty="0">
                <a:solidFill>
                  <a:srgbClr val="07CEE9"/>
                </a:solidFill>
              </a:rPr>
              <a:t>2009</a:t>
            </a:r>
          </a:p>
        </p:txBody>
      </p:sp>
      <p:sp>
        <p:nvSpPr>
          <p:cNvPr id="13" name="Rectangle 2"/>
          <p:cNvSpPr>
            <a:spLocks noChangeArrowheads="1"/>
          </p:cNvSpPr>
          <p:nvPr/>
        </p:nvSpPr>
        <p:spPr bwMode="auto">
          <a:xfrm>
            <a:off x="0" y="5690447"/>
            <a:ext cx="9296400" cy="631825"/>
          </a:xfrm>
          <a:prstGeom prst="rect">
            <a:avLst/>
          </a:prstGeom>
          <a:noFill/>
          <a:ln w="9525">
            <a:noFill/>
            <a:miter lim="800000"/>
            <a:headEnd/>
            <a:tailEnd/>
          </a:ln>
        </p:spPr>
        <p:txBody>
          <a:bodyPr anchor="ctr"/>
          <a:lstStyle/>
          <a:p>
            <a:r>
              <a:rPr lang="en-US" sz="2200" dirty="0">
                <a:solidFill>
                  <a:srgbClr val="FF0066"/>
                </a:solidFill>
              </a:rPr>
              <a:t>India is not a large population, but instead many small populations</a:t>
            </a:r>
          </a:p>
        </p:txBody>
      </p:sp>
    </p:spTree>
    <p:extLst>
      <p:ext uri="{BB962C8B-B14F-4D97-AF65-F5344CB8AC3E}">
        <p14:creationId xmlns:p14="http://schemas.microsoft.com/office/powerpoint/2010/main" val="951904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43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43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4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360" grpId="0" animBg="1"/>
      <p:bldP spid="224361" grpId="0" animBg="1"/>
      <p:bldP spid="224362"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15"/>
          <p:cNvSpPr txBox="1">
            <a:spLocks noChangeArrowheads="1"/>
          </p:cNvSpPr>
          <p:nvPr/>
        </p:nvSpPr>
        <p:spPr bwMode="auto">
          <a:xfrm>
            <a:off x="-152400" y="1289321"/>
            <a:ext cx="9296400" cy="430887"/>
          </a:xfrm>
          <a:prstGeom prst="rect">
            <a:avLst/>
          </a:prstGeom>
          <a:noFill/>
          <a:ln w="9525">
            <a:noFill/>
            <a:miter lim="800000"/>
            <a:headEnd/>
            <a:tailEnd/>
          </a:ln>
        </p:spPr>
        <p:txBody>
          <a:bodyPr wrap="square">
            <a:spAutoFit/>
          </a:bodyPr>
          <a:lstStyle/>
          <a:p>
            <a:pPr algn="ctr">
              <a:spcBef>
                <a:spcPct val="50000"/>
              </a:spcBef>
            </a:pPr>
            <a:r>
              <a:rPr lang="en-US" sz="2200" dirty="0"/>
              <a:t>For example in Vysya from Andhra Pradesh, 2000-3000 years old</a:t>
            </a:r>
          </a:p>
        </p:txBody>
      </p:sp>
      <p:sp>
        <p:nvSpPr>
          <p:cNvPr id="9" name="Rectangle 2"/>
          <p:cNvSpPr>
            <a:spLocks noChangeArrowheads="1"/>
          </p:cNvSpPr>
          <p:nvPr/>
        </p:nvSpPr>
        <p:spPr bwMode="auto">
          <a:xfrm>
            <a:off x="228600" y="264482"/>
            <a:ext cx="8915400" cy="631825"/>
          </a:xfrm>
          <a:prstGeom prst="rect">
            <a:avLst/>
          </a:prstGeom>
          <a:noFill/>
          <a:ln w="9525">
            <a:noFill/>
            <a:miter lim="800000"/>
            <a:headEnd/>
            <a:tailEnd/>
          </a:ln>
          <a:effectLst/>
        </p:spPr>
        <p:txBody>
          <a:bodyPr anchor="ctr"/>
          <a:lstStyle/>
          <a:p>
            <a:pPr algn="ctr">
              <a:tabLst>
                <a:tab pos="1317625" algn="l"/>
              </a:tabLst>
            </a:pPr>
            <a:r>
              <a:rPr lang="en-US" sz="5000" dirty="0">
                <a:solidFill>
                  <a:srgbClr val="FFFF00"/>
                </a:solidFill>
              </a:rPr>
              <a:t>The Founder Events are Old</a:t>
            </a:r>
          </a:p>
        </p:txBody>
      </p:sp>
      <p:grpSp>
        <p:nvGrpSpPr>
          <p:cNvPr id="6" name="Group 5"/>
          <p:cNvGrpSpPr/>
          <p:nvPr/>
        </p:nvGrpSpPr>
        <p:grpSpPr>
          <a:xfrm>
            <a:off x="423334" y="2048934"/>
            <a:ext cx="8485188" cy="4514143"/>
            <a:chOff x="423334" y="2048934"/>
            <a:chExt cx="8485188" cy="4514143"/>
          </a:xfrm>
        </p:grpSpPr>
        <p:pic>
          <p:nvPicPr>
            <p:cNvPr id="3" name="Picture 2"/>
            <p:cNvPicPr>
              <a:picLocks noChangeAspect="1"/>
            </p:cNvPicPr>
            <p:nvPr/>
          </p:nvPicPr>
          <p:blipFill rotWithShape="1">
            <a:blip r:embed="rId3"/>
            <a:srcRect l="33333" r="32870"/>
            <a:stretch/>
          </p:blipFill>
          <p:spPr>
            <a:xfrm>
              <a:off x="423334" y="2091284"/>
              <a:ext cx="2878667" cy="4471793"/>
            </a:xfrm>
            <a:prstGeom prst="rect">
              <a:avLst/>
            </a:prstGeom>
          </p:spPr>
        </p:pic>
        <p:sp>
          <p:nvSpPr>
            <p:cNvPr id="4" name="Rectangle 3"/>
            <p:cNvSpPr/>
            <p:nvPr/>
          </p:nvSpPr>
          <p:spPr>
            <a:xfrm>
              <a:off x="3448756" y="2048934"/>
              <a:ext cx="5459766" cy="923330"/>
            </a:xfrm>
            <a:prstGeom prst="rect">
              <a:avLst/>
            </a:prstGeom>
          </p:spPr>
          <p:txBody>
            <a:bodyPr wrap="square">
              <a:spAutoFit/>
            </a:bodyPr>
            <a:lstStyle/>
            <a:p>
              <a:r>
                <a:rPr lang="en-US" dirty="0"/>
                <a:t>Some have argued that ‘caste’ in modern India is an ‘invention’ of colonialism, in the sense that it became more rigid under colonial rule.</a:t>
              </a:r>
            </a:p>
          </p:txBody>
        </p:sp>
      </p:grpSp>
      <p:sp>
        <p:nvSpPr>
          <p:cNvPr id="5" name="Rectangle 4"/>
          <p:cNvSpPr/>
          <p:nvPr/>
        </p:nvSpPr>
        <p:spPr>
          <a:xfrm>
            <a:off x="3429000" y="3398505"/>
            <a:ext cx="5715000" cy="923330"/>
          </a:xfrm>
          <a:prstGeom prst="rect">
            <a:avLst/>
          </a:prstGeom>
        </p:spPr>
        <p:txBody>
          <a:bodyPr wrap="square">
            <a:spAutoFit/>
          </a:bodyPr>
          <a:lstStyle/>
          <a:p>
            <a:r>
              <a:rPr lang="en-US" dirty="0"/>
              <a:t>Genetics shows that many current distinctions among castes are ancient and strong endogamy must have shaped marriage patterns for thousands of years.</a:t>
            </a:r>
          </a:p>
        </p:txBody>
      </p:sp>
      <p:sp>
        <p:nvSpPr>
          <p:cNvPr id="17" name="Rectangle 16"/>
          <p:cNvSpPr/>
          <p:nvPr/>
        </p:nvSpPr>
        <p:spPr>
          <a:xfrm>
            <a:off x="3485443" y="4665683"/>
            <a:ext cx="5954889" cy="646331"/>
          </a:xfrm>
          <a:prstGeom prst="rect">
            <a:avLst/>
          </a:prstGeom>
        </p:spPr>
        <p:txBody>
          <a:bodyPr wrap="square">
            <a:spAutoFit/>
          </a:bodyPr>
          <a:lstStyle/>
          <a:p>
            <a:r>
              <a:rPr lang="en-US" u="sng" dirty="0">
                <a:solidFill>
                  <a:srgbClr val="4BFDFF"/>
                </a:solidFill>
              </a:rPr>
              <a:t>Genetics has documented a cultural change</a:t>
            </a:r>
          </a:p>
          <a:p>
            <a:endParaRPr lang="en-US" u="sng" dirty="0">
              <a:solidFill>
                <a:srgbClr val="4BFDFF"/>
              </a:solidFill>
            </a:endParaRPr>
          </a:p>
        </p:txBody>
      </p:sp>
      <p:sp>
        <p:nvSpPr>
          <p:cNvPr id="18" name="Rectangle 17"/>
          <p:cNvSpPr/>
          <p:nvPr/>
        </p:nvSpPr>
        <p:spPr>
          <a:xfrm>
            <a:off x="3468511" y="5213196"/>
            <a:ext cx="5487988" cy="646331"/>
          </a:xfrm>
          <a:prstGeom prst="rect">
            <a:avLst/>
          </a:prstGeom>
        </p:spPr>
        <p:txBody>
          <a:bodyPr wrap="square">
            <a:spAutoFit/>
          </a:bodyPr>
          <a:lstStyle/>
          <a:p>
            <a:r>
              <a:rPr lang="en-US" dirty="0">
                <a:solidFill>
                  <a:srgbClr val="4BFDFF"/>
                </a:solidFill>
              </a:rPr>
              <a:t>- After 4,000 years ago, convulsive mixture to form ANI and ASI which then mixed in turn</a:t>
            </a:r>
          </a:p>
        </p:txBody>
      </p:sp>
      <p:sp>
        <p:nvSpPr>
          <p:cNvPr id="19" name="Rectangle 18"/>
          <p:cNvSpPr/>
          <p:nvPr/>
        </p:nvSpPr>
        <p:spPr>
          <a:xfrm>
            <a:off x="3527072" y="6068970"/>
            <a:ext cx="5487988" cy="369332"/>
          </a:xfrm>
          <a:prstGeom prst="rect">
            <a:avLst/>
          </a:prstGeom>
        </p:spPr>
        <p:txBody>
          <a:bodyPr wrap="square">
            <a:spAutoFit/>
          </a:bodyPr>
          <a:lstStyle/>
          <a:p>
            <a:r>
              <a:rPr lang="en-US" dirty="0">
                <a:solidFill>
                  <a:srgbClr val="4BFDFF"/>
                </a:solidFill>
              </a:rPr>
              <a:t>- A profound switch to endogamy, partly intact today</a:t>
            </a:r>
          </a:p>
        </p:txBody>
      </p:sp>
    </p:spTree>
    <p:extLst>
      <p:ext uri="{BB962C8B-B14F-4D97-AF65-F5344CB8AC3E}">
        <p14:creationId xmlns:p14="http://schemas.microsoft.com/office/powerpoint/2010/main" val="1486955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51919" y="18346"/>
            <a:ext cx="8915400" cy="729544"/>
          </a:xfrm>
          <a:prstGeom prst="rect">
            <a:avLst/>
          </a:prstGeom>
        </p:spPr>
        <p:txBody>
          <a:bodyPr/>
          <a:lstStyle/>
          <a:p>
            <a:pPr>
              <a:defRPr/>
            </a:pPr>
            <a:r>
              <a:rPr lang="en-US" sz="3000" dirty="0">
                <a:solidFill>
                  <a:srgbClr val="FFFF00"/>
                </a:solidFill>
                <a:latin typeface="Arial" pitchFamily="34" charset="0"/>
                <a:ea typeface="+mj-ea"/>
                <a:cs typeface="Arial" pitchFamily="34" charset="0"/>
              </a:rPr>
              <a:t>Personal Note: I myself come from an ancient caste that experienced a strong founder event: Jews</a:t>
            </a:r>
          </a:p>
        </p:txBody>
      </p:sp>
      <p:sp>
        <p:nvSpPr>
          <p:cNvPr id="4" name="Rectangle 2"/>
          <p:cNvSpPr txBox="1">
            <a:spLocks noChangeArrowheads="1"/>
          </p:cNvSpPr>
          <p:nvPr/>
        </p:nvSpPr>
        <p:spPr>
          <a:xfrm>
            <a:off x="2438400" y="533400"/>
            <a:ext cx="9004300" cy="838201"/>
          </a:xfrm>
          <a:prstGeom prst="rect">
            <a:avLst/>
          </a:prstGeom>
        </p:spPr>
        <p:txBody>
          <a:bodyPr/>
          <a:lstStyle/>
          <a:p>
            <a:pPr>
              <a:defRPr/>
            </a:pPr>
            <a:endParaRPr lang="en-US" sz="2000" dirty="0">
              <a:latin typeface="Arial" pitchFamily="34" charset="0"/>
              <a:ea typeface="+mj-ea"/>
              <a:cs typeface="Arial" pitchFamily="34" charset="0"/>
            </a:endParaRPr>
          </a:p>
        </p:txBody>
      </p:sp>
      <p:sp>
        <p:nvSpPr>
          <p:cNvPr id="7" name="Rectangle 2"/>
          <p:cNvSpPr txBox="1">
            <a:spLocks noChangeArrowheads="1"/>
          </p:cNvSpPr>
          <p:nvPr/>
        </p:nvSpPr>
        <p:spPr>
          <a:xfrm>
            <a:off x="0" y="3094567"/>
            <a:ext cx="9144000" cy="922021"/>
          </a:xfrm>
          <a:prstGeom prst="rect">
            <a:avLst/>
          </a:prstGeom>
        </p:spPr>
        <p:txBody>
          <a:bodyPr/>
          <a:lstStyle/>
          <a:p>
            <a:pPr>
              <a:defRPr/>
            </a:pPr>
            <a:endParaRPr lang="en-US" sz="2800" u="sng" dirty="0">
              <a:solidFill>
                <a:srgbClr val="FFFFFF"/>
              </a:solidFill>
              <a:latin typeface="Arial" pitchFamily="34" charset="0"/>
              <a:ea typeface="+mj-ea"/>
              <a:cs typeface="Arial" pitchFamily="34" charset="0"/>
            </a:endParaRPr>
          </a:p>
        </p:txBody>
      </p:sp>
      <p:sp>
        <p:nvSpPr>
          <p:cNvPr id="2" name="Rectangle 1"/>
          <p:cNvSpPr/>
          <p:nvPr/>
        </p:nvSpPr>
        <p:spPr>
          <a:xfrm>
            <a:off x="-56445" y="1003281"/>
            <a:ext cx="9142413" cy="384721"/>
          </a:xfrm>
          <a:prstGeom prst="rect">
            <a:avLst/>
          </a:prstGeom>
        </p:spPr>
        <p:txBody>
          <a:bodyPr wrap="square">
            <a:spAutoFit/>
          </a:bodyPr>
          <a:lstStyle/>
          <a:p>
            <a:r>
              <a:rPr lang="en-US" sz="1900" dirty="0">
                <a:latin typeface="Arial" pitchFamily="34" charset="0"/>
                <a:cs typeface="Arial" pitchFamily="34" charset="0"/>
              </a:rPr>
              <a:t>This is a useful perfective for thinking about founder population structure in India</a:t>
            </a:r>
            <a:endParaRPr lang="en-US" sz="1900" dirty="0"/>
          </a:p>
        </p:txBody>
      </p:sp>
      <p:grpSp>
        <p:nvGrpSpPr>
          <p:cNvPr id="5" name="Group 4"/>
          <p:cNvGrpSpPr/>
          <p:nvPr/>
        </p:nvGrpSpPr>
        <p:grpSpPr>
          <a:xfrm>
            <a:off x="0" y="1665110"/>
            <a:ext cx="8975709" cy="5037667"/>
            <a:chOff x="0" y="1665110"/>
            <a:chExt cx="8975709" cy="5037667"/>
          </a:xfrm>
        </p:grpSpPr>
        <p:sp>
          <p:nvSpPr>
            <p:cNvPr id="65" name="Rectangle 2"/>
            <p:cNvSpPr txBox="1">
              <a:spLocks noChangeArrowheads="1"/>
            </p:cNvSpPr>
            <p:nvPr/>
          </p:nvSpPr>
          <p:spPr>
            <a:xfrm>
              <a:off x="0" y="3173412"/>
              <a:ext cx="3683001" cy="1991254"/>
            </a:xfrm>
            <a:prstGeom prst="rect">
              <a:avLst/>
            </a:prstGeom>
          </p:spPr>
          <p:txBody>
            <a:bodyPr/>
            <a:lstStyle/>
            <a:p>
              <a:pPr>
                <a:defRPr/>
              </a:pPr>
              <a:r>
                <a:rPr lang="en-US" sz="3000" dirty="0">
                  <a:solidFill>
                    <a:srgbClr val="4BFDFF"/>
                  </a:solidFill>
                  <a:latin typeface="Arial" pitchFamily="34" charset="0"/>
                  <a:ea typeface="+mj-ea"/>
                  <a:cs typeface="Arial" pitchFamily="34" charset="0"/>
                </a:rPr>
                <a:t>Jews are afflicted by many rare diseases due to an ancient founder event</a:t>
              </a:r>
            </a:p>
          </p:txBody>
        </p:sp>
        <p:pic>
          <p:nvPicPr>
            <p:cNvPr id="3" name="Picture 2"/>
            <p:cNvPicPr>
              <a:picLocks noChangeAspect="1"/>
            </p:cNvPicPr>
            <p:nvPr/>
          </p:nvPicPr>
          <p:blipFill>
            <a:blip r:embed="rId4"/>
            <a:stretch>
              <a:fillRect/>
            </a:stretch>
          </p:blipFill>
          <p:spPr>
            <a:xfrm>
              <a:off x="3642892" y="1665110"/>
              <a:ext cx="5332817" cy="5037667"/>
            </a:xfrm>
            <a:prstGeom prst="rect">
              <a:avLst/>
            </a:prstGeom>
          </p:spPr>
        </p:pic>
      </p:grpSp>
    </p:spTree>
    <p:custDataLst>
      <p:tags r:id="rId1"/>
    </p:custDataLst>
    <p:extLst>
      <p:ext uri="{BB962C8B-B14F-4D97-AF65-F5344CB8AC3E}">
        <p14:creationId xmlns:p14="http://schemas.microsoft.com/office/powerpoint/2010/main" val="330088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3960" y="1844322"/>
            <a:ext cx="8780639" cy="4848578"/>
            <a:chOff x="210960" y="1844322"/>
            <a:chExt cx="8780639" cy="4848578"/>
          </a:xfrm>
        </p:grpSpPr>
        <p:sp>
          <p:nvSpPr>
            <p:cNvPr id="28" name="Rectangle 27"/>
            <p:cNvSpPr/>
            <p:nvPr/>
          </p:nvSpPr>
          <p:spPr>
            <a:xfrm>
              <a:off x="5591174" y="2482850"/>
              <a:ext cx="3400425" cy="1938992"/>
            </a:xfrm>
            <a:prstGeom prst="rect">
              <a:avLst/>
            </a:prstGeom>
          </p:spPr>
          <p:txBody>
            <a:bodyPr wrap="square">
              <a:spAutoFit/>
            </a:bodyPr>
            <a:lstStyle/>
            <a:p>
              <a:pPr>
                <a:tabLst>
                  <a:tab pos="1317625" algn="l"/>
                </a:tabLst>
              </a:pPr>
              <a:r>
                <a:rPr lang="en-US" sz="2000" dirty="0"/>
                <a:t>Example: 1/3 of Indians are from groups with clinically significant </a:t>
              </a:r>
              <a:r>
                <a:rPr lang="en-US" sz="2000" u="sng" dirty="0">
                  <a:solidFill>
                    <a:srgbClr val="FFFFFF"/>
                  </a:solidFill>
                </a:rPr>
                <a:t>founder events</a:t>
              </a:r>
              <a:r>
                <a:rPr lang="en-US" sz="2000" dirty="0">
                  <a:solidFill>
                    <a:srgbClr val="FFFFFF"/>
                  </a:solidFill>
                </a:rPr>
                <a:t> </a:t>
              </a:r>
              <a:r>
                <a:rPr lang="en-US" sz="2000" dirty="0"/>
                <a:t>thus high risk for recessive disease: </a:t>
              </a:r>
              <a:r>
                <a:rPr lang="en-US" sz="2000" dirty="0">
                  <a:solidFill>
                    <a:srgbClr val="07CEE9"/>
                  </a:solidFill>
                </a:rPr>
                <a:t>Nakatsuka et al. </a:t>
              </a:r>
              <a:r>
                <a:rPr lang="en-US" sz="2000" i="1" dirty="0">
                  <a:solidFill>
                    <a:srgbClr val="07CEE9"/>
                  </a:solidFill>
                </a:rPr>
                <a:t>Nature Genetics </a:t>
              </a:r>
              <a:r>
                <a:rPr lang="en-US" sz="2000" dirty="0">
                  <a:solidFill>
                    <a:srgbClr val="07CEE9"/>
                  </a:solidFill>
                </a:rPr>
                <a:t>2017</a:t>
              </a:r>
            </a:p>
          </p:txBody>
        </p:sp>
        <p:pic>
          <p:nvPicPr>
            <p:cNvPr id="30" name="Picture 29" descr="Map_India_newcolors_new_forDavid.pdf"/>
            <p:cNvPicPr>
              <a:picLocks noChangeAspect="1"/>
            </p:cNvPicPr>
            <p:nvPr/>
          </p:nvPicPr>
          <p:blipFill rotWithShape="1">
            <a:blip r:embed="rId4">
              <a:extLst>
                <a:ext uri="{28A0092B-C50C-407E-A947-70E740481C1C}">
                  <a14:useLocalDpi xmlns:a14="http://schemas.microsoft.com/office/drawing/2010/main" val="0"/>
                </a:ext>
              </a:extLst>
            </a:blip>
            <a:srcRect l="24108" t="13220" r="22394" b="12963"/>
            <a:stretch/>
          </p:blipFill>
          <p:spPr>
            <a:xfrm>
              <a:off x="210960" y="1844322"/>
              <a:ext cx="5270929" cy="4848578"/>
            </a:xfrm>
            <a:prstGeom prst="rect">
              <a:avLst/>
            </a:prstGeom>
            <a:solidFill>
              <a:schemeClr val="tx1"/>
            </a:solidFill>
          </p:spPr>
        </p:pic>
      </p:grpSp>
      <p:grpSp>
        <p:nvGrpSpPr>
          <p:cNvPr id="9" name="Group 8"/>
          <p:cNvGrpSpPr/>
          <p:nvPr/>
        </p:nvGrpSpPr>
        <p:grpSpPr>
          <a:xfrm>
            <a:off x="-774700" y="1006122"/>
            <a:ext cx="9931399" cy="5712178"/>
            <a:chOff x="-762000" y="1247422"/>
            <a:chExt cx="9931399" cy="5712178"/>
          </a:xfrm>
        </p:grpSpPr>
        <p:grpSp>
          <p:nvGrpSpPr>
            <p:cNvPr id="8" name="Group 7"/>
            <p:cNvGrpSpPr/>
            <p:nvPr/>
          </p:nvGrpSpPr>
          <p:grpSpPr>
            <a:xfrm>
              <a:off x="-762000" y="1247422"/>
              <a:ext cx="9931399" cy="5712178"/>
              <a:chOff x="7467600" y="-378178"/>
              <a:chExt cx="9931399" cy="5712178"/>
            </a:xfrm>
          </p:grpSpPr>
          <p:grpSp>
            <p:nvGrpSpPr>
              <p:cNvPr id="6" name="Group 5"/>
              <p:cNvGrpSpPr/>
              <p:nvPr/>
            </p:nvGrpSpPr>
            <p:grpSpPr>
              <a:xfrm>
                <a:off x="7467600" y="457200"/>
                <a:ext cx="9931399" cy="4876800"/>
                <a:chOff x="7467600" y="457200"/>
                <a:chExt cx="9931399" cy="4876800"/>
              </a:xfrm>
            </p:grpSpPr>
            <p:grpSp>
              <p:nvGrpSpPr>
                <p:cNvPr id="5" name="Group 4"/>
                <p:cNvGrpSpPr/>
                <p:nvPr/>
              </p:nvGrpSpPr>
              <p:grpSpPr>
                <a:xfrm>
                  <a:off x="8229600" y="457200"/>
                  <a:ext cx="9169399" cy="4876800"/>
                  <a:chOff x="8229600" y="457200"/>
                  <a:chExt cx="9169399" cy="4876800"/>
                </a:xfrm>
              </p:grpSpPr>
              <p:grpSp>
                <p:nvGrpSpPr>
                  <p:cNvPr id="3" name="Group 2"/>
                  <p:cNvGrpSpPr/>
                  <p:nvPr/>
                </p:nvGrpSpPr>
                <p:grpSpPr>
                  <a:xfrm>
                    <a:off x="8229600" y="457200"/>
                    <a:ext cx="9169399" cy="4876800"/>
                    <a:chOff x="1524000" y="685800"/>
                    <a:chExt cx="9169399" cy="4876800"/>
                  </a:xfrm>
                </p:grpSpPr>
                <p:sp>
                  <p:nvSpPr>
                    <p:cNvPr id="10" name="Rectangle 9"/>
                    <p:cNvSpPr/>
                    <p:nvPr/>
                  </p:nvSpPr>
                  <p:spPr>
                    <a:xfrm>
                      <a:off x="1524000" y="685800"/>
                      <a:ext cx="9169399" cy="4876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2655765" y="762000"/>
                      <a:ext cx="7872535" cy="4251963"/>
                      <a:chOff x="-2068636" y="1828800"/>
                      <a:chExt cx="7872535" cy="4251963"/>
                    </a:xfrm>
                  </p:grpSpPr>
                  <p:pic>
                    <p:nvPicPr>
                      <p:cNvPr id="15" name="Picture 14" descr="pip.pdf"/>
                      <p:cNvPicPr>
                        <a:picLocks noChangeAspect="1"/>
                      </p:cNvPicPr>
                      <p:nvPr/>
                    </p:nvPicPr>
                    <p:blipFill rotWithShape="1">
                      <a:blip r:embed="rId5">
                        <a:extLst>
                          <a:ext uri="{28A0092B-C50C-407E-A947-70E740481C1C}">
                            <a14:useLocalDpi xmlns:a14="http://schemas.microsoft.com/office/drawing/2010/main" val="0"/>
                          </a:ext>
                        </a:extLst>
                      </a:blip>
                      <a:srcRect l="6457" t="9348" r="58563" b="42946"/>
                      <a:stretch/>
                    </p:blipFill>
                    <p:spPr>
                      <a:xfrm rot="16200000">
                        <a:off x="-144048" y="132814"/>
                        <a:ext cx="4251960" cy="7643935"/>
                      </a:xfrm>
                      <a:prstGeom prst="rect">
                        <a:avLst/>
                      </a:prstGeom>
                      <a:solidFill>
                        <a:schemeClr val="tx1"/>
                      </a:solidFill>
                    </p:spPr>
                  </p:pic>
                  <p:pic>
                    <p:nvPicPr>
                      <p:cNvPr id="16" name="Picture 15" descr="pip.pdf"/>
                      <p:cNvPicPr>
                        <a:picLocks noChangeAspect="1"/>
                      </p:cNvPicPr>
                      <p:nvPr/>
                    </p:nvPicPr>
                    <p:blipFill rotWithShape="1">
                      <a:blip r:embed="rId6">
                        <a:extLst>
                          <a:ext uri="{28A0092B-C50C-407E-A947-70E740481C1C}">
                            <a14:useLocalDpi xmlns:a14="http://schemas.microsoft.com/office/drawing/2010/main" val="0"/>
                          </a:ext>
                        </a:extLst>
                      </a:blip>
                      <a:srcRect l="6457" t="57201" r="58563" b="41808"/>
                      <a:stretch/>
                    </p:blipFill>
                    <p:spPr>
                      <a:xfrm rot="16200000">
                        <a:off x="-4115240" y="3875407"/>
                        <a:ext cx="4251960" cy="158751"/>
                      </a:xfrm>
                      <a:prstGeom prst="rect">
                        <a:avLst/>
                      </a:prstGeom>
                      <a:solidFill>
                        <a:schemeClr val="tx1"/>
                      </a:solidFill>
                    </p:spPr>
                  </p:pic>
                  <p:pic>
                    <p:nvPicPr>
                      <p:cNvPr id="17" name="Picture 16" descr="pip.pdf"/>
                      <p:cNvPicPr>
                        <a:picLocks noChangeAspect="1"/>
                      </p:cNvPicPr>
                      <p:nvPr/>
                    </p:nvPicPr>
                    <p:blipFill rotWithShape="1">
                      <a:blip r:embed="rId6">
                        <a:extLst>
                          <a:ext uri="{28A0092B-C50C-407E-A947-70E740481C1C}">
                            <a14:useLocalDpi xmlns:a14="http://schemas.microsoft.com/office/drawing/2010/main" val="0"/>
                          </a:ext>
                        </a:extLst>
                      </a:blip>
                      <a:srcRect l="6457" t="56499" r="58563" b="42708"/>
                      <a:stretch/>
                    </p:blipFill>
                    <p:spPr>
                      <a:xfrm rot="5400000" flipH="1">
                        <a:off x="-4005580" y="3891280"/>
                        <a:ext cx="4251960" cy="127000"/>
                      </a:xfrm>
                      <a:prstGeom prst="rect">
                        <a:avLst/>
                      </a:prstGeom>
                      <a:solidFill>
                        <a:schemeClr val="tx1"/>
                      </a:solidFill>
                    </p:spPr>
                  </p:pic>
                </p:grpSp>
                <p:sp>
                  <p:nvSpPr>
                    <p:cNvPr id="38" name="Rectangle 37"/>
                    <p:cNvSpPr/>
                    <p:nvPr/>
                  </p:nvSpPr>
                  <p:spPr>
                    <a:xfrm>
                      <a:off x="9728200" y="762000"/>
                      <a:ext cx="342900" cy="2209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descr="pip.pdf"/>
                    <p:cNvPicPr>
                      <a:picLocks noChangeAspect="1"/>
                    </p:cNvPicPr>
                    <p:nvPr/>
                  </p:nvPicPr>
                  <p:blipFill rotWithShape="1">
                    <a:blip r:embed="rId6">
                      <a:extLst>
                        <a:ext uri="{28A0092B-C50C-407E-A947-70E740481C1C}">
                          <a14:useLocalDpi xmlns:a14="http://schemas.microsoft.com/office/drawing/2010/main" val="0"/>
                        </a:ext>
                      </a:extLst>
                    </a:blip>
                    <a:srcRect l="6457" t="57201" r="58563" b="41808"/>
                    <a:stretch/>
                  </p:blipFill>
                  <p:spPr>
                    <a:xfrm rot="16200000">
                      <a:off x="8468996" y="2799534"/>
                      <a:ext cx="4251960" cy="158751"/>
                    </a:xfrm>
                    <a:prstGeom prst="rect">
                      <a:avLst/>
                    </a:prstGeom>
                    <a:solidFill>
                      <a:schemeClr val="tx1"/>
                    </a:solidFill>
                  </p:spPr>
                </p:pic>
              </p:grpSp>
              <p:sp>
                <p:nvSpPr>
                  <p:cNvPr id="25" name="Rectangle 24"/>
                  <p:cNvSpPr/>
                  <p:nvPr/>
                </p:nvSpPr>
                <p:spPr>
                  <a:xfrm>
                    <a:off x="10210800" y="1143000"/>
                    <a:ext cx="5943600" cy="2819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flipH="1">
                    <a:off x="13208000" y="533400"/>
                    <a:ext cx="3441700" cy="2971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7467600" y="4330700"/>
                  <a:ext cx="9715500" cy="323165"/>
                  <a:chOff x="-835025" y="5991225"/>
                  <a:chExt cx="9715500" cy="323165"/>
                </a:xfrm>
              </p:grpSpPr>
              <p:cxnSp>
                <p:nvCxnSpPr>
                  <p:cNvPr id="57" name="Straight Connector 56"/>
                  <p:cNvCxnSpPr/>
                  <p:nvPr/>
                </p:nvCxnSpPr>
                <p:spPr>
                  <a:xfrm>
                    <a:off x="1412875" y="6152808"/>
                    <a:ext cx="7467600" cy="0"/>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800100" y="6156325"/>
                    <a:ext cx="457200" cy="0"/>
                  </a:xfrm>
                  <a:prstGeom prst="line">
                    <a:avLst/>
                  </a:prstGeom>
                  <a:ln>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835025" y="5991225"/>
                    <a:ext cx="1682750" cy="323165"/>
                  </a:xfrm>
                  <a:prstGeom prst="rect">
                    <a:avLst/>
                  </a:prstGeom>
                  <a:ln>
                    <a:noFill/>
                  </a:ln>
                </p:spPr>
                <p:txBody>
                  <a:bodyPr wrap="square">
                    <a:spAutoFit/>
                  </a:bodyPr>
                  <a:lstStyle/>
                  <a:p>
                    <a:pPr algn="r">
                      <a:tabLst>
                        <a:tab pos="1317625" algn="l"/>
                      </a:tabLst>
                    </a:pPr>
                    <a:r>
                      <a:rPr lang="en-US" sz="1500" dirty="0">
                        <a:solidFill>
                          <a:srgbClr val="FF0000"/>
                        </a:solidFill>
                      </a:rPr>
                      <a:t>Jews = 1</a:t>
                    </a:r>
                  </a:p>
                </p:txBody>
              </p:sp>
            </p:grpSp>
          </p:grpSp>
          <p:sp>
            <p:nvSpPr>
              <p:cNvPr id="60" name="Text Box 2"/>
              <p:cNvSpPr txBox="1">
                <a:spLocks noChangeArrowheads="1"/>
              </p:cNvSpPr>
              <p:nvPr/>
            </p:nvSpPr>
            <p:spPr bwMode="auto">
              <a:xfrm>
                <a:off x="9677400" y="685800"/>
                <a:ext cx="3505200" cy="584776"/>
              </a:xfrm>
              <a:prstGeom prst="rect">
                <a:avLst/>
              </a:prstGeom>
              <a:noFill/>
              <a:ln w="9525">
                <a:noFill/>
                <a:miter lim="800000"/>
                <a:headEnd/>
                <a:tailEnd/>
              </a:ln>
              <a:effectLst/>
            </p:spPr>
            <p:txBody>
              <a:bodyPr wrap="square">
                <a:spAutoFit/>
              </a:bodyPr>
              <a:lstStyle/>
              <a:p>
                <a:pPr>
                  <a:spcBef>
                    <a:spcPct val="50000"/>
                  </a:spcBef>
                </a:pPr>
                <a:r>
                  <a:rPr lang="en-US" sz="1600" dirty="0">
                    <a:solidFill>
                      <a:schemeClr val="bg1"/>
                    </a:solidFill>
                  </a:rPr>
                  <a:t>Founder events stronger than those in Ashkenazi Jews</a:t>
                </a:r>
              </a:p>
            </p:txBody>
          </p:sp>
          <p:sp>
            <p:nvSpPr>
              <p:cNvPr id="61" name="Rectangle 60"/>
              <p:cNvSpPr/>
              <p:nvPr/>
            </p:nvSpPr>
            <p:spPr>
              <a:xfrm>
                <a:off x="8298744" y="-378178"/>
                <a:ext cx="8380589" cy="400110"/>
              </a:xfrm>
              <a:prstGeom prst="rect">
                <a:avLst/>
              </a:prstGeom>
            </p:spPr>
            <p:txBody>
              <a:bodyPr wrap="square">
                <a:spAutoFit/>
              </a:bodyPr>
              <a:lstStyle/>
              <a:p>
                <a:pPr>
                  <a:tabLst>
                    <a:tab pos="1317625" algn="l"/>
                  </a:tabLst>
                </a:pPr>
                <a:r>
                  <a:rPr lang="en-US" sz="2000" dirty="0">
                    <a:solidFill>
                      <a:srgbClr val="07CEE9"/>
                    </a:solidFill>
                  </a:rPr>
                  <a:t>Reich et al. </a:t>
                </a:r>
                <a:r>
                  <a:rPr lang="en-US" sz="2000" i="1" dirty="0">
                    <a:solidFill>
                      <a:srgbClr val="07CEE9"/>
                    </a:solidFill>
                  </a:rPr>
                  <a:t>Nature </a:t>
                </a:r>
                <a:r>
                  <a:rPr lang="en-US" sz="2000" dirty="0">
                    <a:solidFill>
                      <a:srgbClr val="07CEE9"/>
                    </a:solidFill>
                  </a:rPr>
                  <a:t>2009; Nakatsuka et al. </a:t>
                </a:r>
                <a:r>
                  <a:rPr lang="en-US" sz="2000" i="1" dirty="0">
                    <a:solidFill>
                      <a:srgbClr val="07CEE9"/>
                    </a:solidFill>
                  </a:rPr>
                  <a:t>Nature Genetics </a:t>
                </a:r>
                <a:r>
                  <a:rPr lang="en-US" sz="2000" dirty="0">
                    <a:solidFill>
                      <a:srgbClr val="07CEE9"/>
                    </a:solidFill>
                  </a:rPr>
                  <a:t>2017</a:t>
                </a:r>
              </a:p>
            </p:txBody>
          </p:sp>
        </p:grpSp>
        <p:sp>
          <p:nvSpPr>
            <p:cNvPr id="55" name="Rectangle 54"/>
            <p:cNvSpPr/>
            <p:nvPr/>
          </p:nvSpPr>
          <p:spPr>
            <a:xfrm>
              <a:off x="1346200" y="6286500"/>
              <a:ext cx="7467600" cy="400110"/>
            </a:xfrm>
            <a:prstGeom prst="rect">
              <a:avLst/>
            </a:prstGeom>
            <a:ln>
              <a:noFill/>
            </a:ln>
          </p:spPr>
          <p:txBody>
            <a:bodyPr vert="horz" wrap="square">
              <a:spAutoFit/>
            </a:bodyPr>
            <a:lstStyle/>
            <a:p>
              <a:pPr algn="ctr">
                <a:tabLst>
                  <a:tab pos="1317625" algn="l"/>
                </a:tabLst>
              </a:pPr>
              <a:r>
                <a:rPr lang="en-US" sz="2000" dirty="0">
                  <a:solidFill>
                    <a:schemeClr val="bg1"/>
                  </a:solidFill>
                </a:rPr>
                <a:t>Indian groups ranked by strength of founder event </a:t>
              </a:r>
            </a:p>
          </p:txBody>
        </p:sp>
        <p:sp>
          <p:nvSpPr>
            <p:cNvPr id="62" name="Rectangle 61"/>
            <p:cNvSpPr/>
            <p:nvPr/>
          </p:nvSpPr>
          <p:spPr>
            <a:xfrm>
              <a:off x="355600" y="2476500"/>
              <a:ext cx="800219" cy="3403600"/>
            </a:xfrm>
            <a:prstGeom prst="rect">
              <a:avLst/>
            </a:prstGeom>
            <a:ln>
              <a:noFill/>
            </a:ln>
          </p:spPr>
          <p:txBody>
            <a:bodyPr vert="vert270" wrap="square">
              <a:spAutoFit/>
            </a:bodyPr>
            <a:lstStyle/>
            <a:p>
              <a:pPr algn="ctr">
                <a:tabLst>
                  <a:tab pos="1317625" algn="l"/>
                </a:tabLst>
              </a:pPr>
              <a:r>
                <a:rPr lang="en-US" sz="2000" dirty="0">
                  <a:solidFill>
                    <a:schemeClr val="bg1"/>
                  </a:solidFill>
                </a:rPr>
                <a:t>Founder event strength relative to Ashkenazi Jews</a:t>
              </a:r>
            </a:p>
          </p:txBody>
        </p:sp>
      </p:grpSp>
      <p:sp>
        <p:nvSpPr>
          <p:cNvPr id="11" name="Rectangle 2"/>
          <p:cNvSpPr txBox="1">
            <a:spLocks noChangeArrowheads="1"/>
          </p:cNvSpPr>
          <p:nvPr/>
        </p:nvSpPr>
        <p:spPr>
          <a:xfrm>
            <a:off x="-51919" y="88900"/>
            <a:ext cx="8915400" cy="838201"/>
          </a:xfrm>
          <a:prstGeom prst="rect">
            <a:avLst/>
          </a:prstGeom>
        </p:spPr>
        <p:txBody>
          <a:bodyPr/>
          <a:lstStyle/>
          <a:p>
            <a:pPr>
              <a:defRPr/>
            </a:pPr>
            <a:r>
              <a:rPr lang="en-US" sz="4300" dirty="0">
                <a:solidFill>
                  <a:srgbClr val="FFFF00"/>
                </a:solidFill>
                <a:latin typeface="Arial" pitchFamily="34" charset="0"/>
                <a:ea typeface="+mj-ea"/>
                <a:cs typeface="Arial" pitchFamily="34" charset="0"/>
              </a:rPr>
              <a:t>A huge medical opportunity in India</a:t>
            </a:r>
          </a:p>
        </p:txBody>
      </p:sp>
      <p:sp>
        <p:nvSpPr>
          <p:cNvPr id="4" name="Rectangle 2"/>
          <p:cNvSpPr txBox="1">
            <a:spLocks noChangeArrowheads="1"/>
          </p:cNvSpPr>
          <p:nvPr/>
        </p:nvSpPr>
        <p:spPr>
          <a:xfrm>
            <a:off x="2438400" y="533400"/>
            <a:ext cx="9004300" cy="838201"/>
          </a:xfrm>
          <a:prstGeom prst="rect">
            <a:avLst/>
          </a:prstGeom>
        </p:spPr>
        <p:txBody>
          <a:bodyPr/>
          <a:lstStyle/>
          <a:p>
            <a:pPr>
              <a:defRPr/>
            </a:pPr>
            <a:endParaRPr lang="en-US" sz="2000" dirty="0">
              <a:latin typeface="Arial" pitchFamily="34" charset="0"/>
              <a:ea typeface="+mj-ea"/>
              <a:cs typeface="Arial" pitchFamily="34" charset="0"/>
            </a:endParaRPr>
          </a:p>
        </p:txBody>
      </p:sp>
      <p:sp>
        <p:nvSpPr>
          <p:cNvPr id="7" name="Rectangle 2"/>
          <p:cNvSpPr txBox="1">
            <a:spLocks noChangeArrowheads="1"/>
          </p:cNvSpPr>
          <p:nvPr/>
        </p:nvSpPr>
        <p:spPr>
          <a:xfrm>
            <a:off x="-31750" y="850900"/>
            <a:ext cx="9144000" cy="922021"/>
          </a:xfrm>
          <a:prstGeom prst="rect">
            <a:avLst/>
          </a:prstGeom>
        </p:spPr>
        <p:txBody>
          <a:bodyPr/>
          <a:lstStyle/>
          <a:p>
            <a:pPr>
              <a:defRPr/>
            </a:pPr>
            <a:endParaRPr lang="en-US" sz="2800" u="sng" dirty="0">
              <a:solidFill>
                <a:srgbClr val="FFFFFF"/>
              </a:solidFill>
              <a:latin typeface="Arial" pitchFamily="34" charset="0"/>
              <a:ea typeface="+mj-ea"/>
              <a:cs typeface="Arial" pitchFamily="34" charset="0"/>
            </a:endParaRPr>
          </a:p>
        </p:txBody>
      </p:sp>
      <p:sp>
        <p:nvSpPr>
          <p:cNvPr id="12" name="TextBox 11"/>
          <p:cNvSpPr txBox="1"/>
          <p:nvPr/>
        </p:nvSpPr>
        <p:spPr>
          <a:xfrm>
            <a:off x="6156325" y="6429375"/>
            <a:ext cx="184666" cy="369332"/>
          </a:xfrm>
          <a:prstGeom prst="rect">
            <a:avLst/>
          </a:prstGeom>
          <a:noFill/>
        </p:spPr>
        <p:txBody>
          <a:bodyPr wrap="none" rtlCol="0">
            <a:spAutoFit/>
          </a:bodyPr>
          <a:lstStyle/>
          <a:p>
            <a:endParaRPr lang="en-US" dirty="0"/>
          </a:p>
        </p:txBody>
      </p:sp>
      <p:grpSp>
        <p:nvGrpSpPr>
          <p:cNvPr id="27" name="Group 26"/>
          <p:cNvGrpSpPr/>
          <p:nvPr/>
        </p:nvGrpSpPr>
        <p:grpSpPr>
          <a:xfrm>
            <a:off x="4546600" y="2514600"/>
            <a:ext cx="2819400" cy="3251200"/>
            <a:chOff x="4495800" y="2387600"/>
            <a:chExt cx="2819400" cy="3251200"/>
          </a:xfrm>
        </p:grpSpPr>
        <p:sp>
          <p:nvSpPr>
            <p:cNvPr id="29" name="TextBox 28"/>
            <p:cNvSpPr txBox="1"/>
            <p:nvPr/>
          </p:nvSpPr>
          <p:spPr>
            <a:xfrm>
              <a:off x="4864100" y="4521200"/>
              <a:ext cx="1524000" cy="553998"/>
            </a:xfrm>
            <a:prstGeom prst="rect">
              <a:avLst/>
            </a:prstGeom>
            <a:noFill/>
          </p:spPr>
          <p:txBody>
            <a:bodyPr wrap="square" rtlCol="0">
              <a:spAutoFit/>
            </a:bodyPr>
            <a:lstStyle/>
            <a:p>
              <a:pPr algn="ctr"/>
              <a:r>
                <a:rPr lang="en-US" dirty="0" err="1">
                  <a:solidFill>
                    <a:srgbClr val="000000"/>
                  </a:solidFill>
                </a:rPr>
                <a:t>Kallar</a:t>
              </a:r>
              <a:endParaRPr lang="en-US" dirty="0">
                <a:solidFill>
                  <a:srgbClr val="000000"/>
                </a:solidFill>
              </a:endParaRPr>
            </a:p>
            <a:p>
              <a:pPr algn="ctr"/>
              <a:r>
                <a:rPr lang="en-US" sz="1200" dirty="0">
                  <a:solidFill>
                    <a:srgbClr val="000000"/>
                  </a:solidFill>
                </a:rPr>
                <a:t>(2,400,000) </a:t>
              </a:r>
            </a:p>
          </p:txBody>
        </p:sp>
        <p:cxnSp>
          <p:nvCxnSpPr>
            <p:cNvPr id="31" name="Straight Arrow Connector 30"/>
            <p:cNvCxnSpPr/>
            <p:nvPr/>
          </p:nvCxnSpPr>
          <p:spPr>
            <a:xfrm>
              <a:off x="5981700" y="4794250"/>
              <a:ext cx="876300" cy="84455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969000" y="4381500"/>
              <a:ext cx="1066800" cy="12192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495800" y="3873500"/>
              <a:ext cx="2057400" cy="553998"/>
            </a:xfrm>
            <a:prstGeom prst="rect">
              <a:avLst/>
            </a:prstGeom>
            <a:noFill/>
          </p:spPr>
          <p:txBody>
            <a:bodyPr wrap="square" rtlCol="0">
              <a:spAutoFit/>
            </a:bodyPr>
            <a:lstStyle/>
            <a:p>
              <a:pPr algn="ctr"/>
              <a:r>
                <a:rPr lang="en-US" dirty="0">
                  <a:solidFill>
                    <a:srgbClr val="000000"/>
                  </a:solidFill>
                </a:rPr>
                <a:t>Reddy</a:t>
              </a:r>
            </a:p>
            <a:p>
              <a:pPr algn="ctr"/>
              <a:r>
                <a:rPr lang="en-US" sz="1200" dirty="0">
                  <a:solidFill>
                    <a:srgbClr val="000000"/>
                  </a:solidFill>
                </a:rPr>
                <a:t>(22,500,000) </a:t>
              </a:r>
            </a:p>
          </p:txBody>
        </p:sp>
        <p:cxnSp>
          <p:nvCxnSpPr>
            <p:cNvPr id="34" name="Straight Arrow Connector 33"/>
            <p:cNvCxnSpPr/>
            <p:nvPr/>
          </p:nvCxnSpPr>
          <p:spPr>
            <a:xfrm>
              <a:off x="6172200" y="3810000"/>
              <a:ext cx="1066800" cy="17526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4724400" y="3302000"/>
              <a:ext cx="2057400" cy="553998"/>
            </a:xfrm>
            <a:prstGeom prst="rect">
              <a:avLst/>
            </a:prstGeom>
            <a:noFill/>
          </p:spPr>
          <p:txBody>
            <a:bodyPr wrap="square" rtlCol="0">
              <a:spAutoFit/>
            </a:bodyPr>
            <a:lstStyle/>
            <a:p>
              <a:pPr algn="ctr"/>
              <a:r>
                <a:rPr lang="en-US" dirty="0" err="1">
                  <a:solidFill>
                    <a:srgbClr val="000000"/>
                  </a:solidFill>
                </a:rPr>
                <a:t>Kumhar</a:t>
              </a:r>
              <a:endParaRPr lang="en-US" dirty="0">
                <a:solidFill>
                  <a:srgbClr val="000000"/>
                </a:solidFill>
              </a:endParaRPr>
            </a:p>
            <a:p>
              <a:pPr algn="ctr"/>
              <a:r>
                <a:rPr lang="en-US" sz="1200" dirty="0">
                  <a:solidFill>
                    <a:srgbClr val="000000"/>
                  </a:solidFill>
                </a:rPr>
                <a:t>(3,100,000) </a:t>
              </a:r>
            </a:p>
          </p:txBody>
        </p:sp>
        <p:cxnSp>
          <p:nvCxnSpPr>
            <p:cNvPr id="36" name="Straight Arrow Connector 35"/>
            <p:cNvCxnSpPr/>
            <p:nvPr/>
          </p:nvCxnSpPr>
          <p:spPr>
            <a:xfrm>
              <a:off x="6400800" y="3124200"/>
              <a:ext cx="914400" cy="23622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5029200" y="2387600"/>
              <a:ext cx="1778000" cy="830997"/>
            </a:xfrm>
            <a:prstGeom prst="rect">
              <a:avLst/>
            </a:prstGeom>
            <a:noFill/>
          </p:spPr>
          <p:txBody>
            <a:bodyPr wrap="square" rtlCol="0">
              <a:spAutoFit/>
            </a:bodyPr>
            <a:lstStyle/>
            <a:p>
              <a:pPr algn="ctr"/>
              <a:r>
                <a:rPr lang="en-US" dirty="0">
                  <a:solidFill>
                    <a:srgbClr val="000000"/>
                  </a:solidFill>
                </a:rPr>
                <a:t>Kshatriya </a:t>
              </a:r>
              <a:r>
                <a:rPr lang="en-US" dirty="0" err="1">
                  <a:solidFill>
                    <a:srgbClr val="000000"/>
                  </a:solidFill>
                </a:rPr>
                <a:t>Aqnikula</a:t>
              </a:r>
              <a:endParaRPr lang="en-US" dirty="0">
                <a:solidFill>
                  <a:srgbClr val="000000"/>
                </a:solidFill>
              </a:endParaRPr>
            </a:p>
            <a:p>
              <a:pPr algn="ctr"/>
              <a:r>
                <a:rPr lang="en-US" sz="1200" dirty="0">
                  <a:solidFill>
                    <a:srgbClr val="000000"/>
                  </a:solidFill>
                </a:rPr>
                <a:t>(12,800,000) </a:t>
              </a:r>
            </a:p>
          </p:txBody>
        </p:sp>
      </p:grpSp>
      <p:grpSp>
        <p:nvGrpSpPr>
          <p:cNvPr id="40" name="Group 39"/>
          <p:cNvGrpSpPr/>
          <p:nvPr/>
        </p:nvGrpSpPr>
        <p:grpSpPr>
          <a:xfrm>
            <a:off x="6108700" y="1866900"/>
            <a:ext cx="3200400" cy="2997200"/>
            <a:chOff x="6248400" y="1752600"/>
            <a:chExt cx="3200400" cy="2997200"/>
          </a:xfrm>
        </p:grpSpPr>
        <p:cxnSp>
          <p:nvCxnSpPr>
            <p:cNvPr id="41" name="Straight Arrow Connector 40"/>
            <p:cNvCxnSpPr/>
            <p:nvPr/>
          </p:nvCxnSpPr>
          <p:spPr>
            <a:xfrm>
              <a:off x="7391400" y="3352800"/>
              <a:ext cx="1041400" cy="13970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248400" y="2743200"/>
              <a:ext cx="2057400" cy="553998"/>
            </a:xfrm>
            <a:prstGeom prst="rect">
              <a:avLst/>
            </a:prstGeom>
            <a:noFill/>
          </p:spPr>
          <p:txBody>
            <a:bodyPr wrap="square" rtlCol="0">
              <a:spAutoFit/>
            </a:bodyPr>
            <a:lstStyle/>
            <a:p>
              <a:pPr algn="ctr"/>
              <a:r>
                <a:rPr lang="en-US" dirty="0" err="1">
                  <a:solidFill>
                    <a:srgbClr val="000000"/>
                  </a:solidFill>
                </a:rPr>
                <a:t>Vadde</a:t>
              </a:r>
              <a:endParaRPr lang="en-US" dirty="0">
                <a:solidFill>
                  <a:srgbClr val="000000"/>
                </a:solidFill>
              </a:endParaRPr>
            </a:p>
            <a:p>
              <a:pPr algn="ctr"/>
              <a:r>
                <a:rPr lang="en-US" sz="1200" dirty="0">
                  <a:solidFill>
                    <a:srgbClr val="000000"/>
                  </a:solidFill>
                </a:rPr>
                <a:t>(3,700,000) </a:t>
              </a:r>
            </a:p>
          </p:txBody>
        </p:sp>
        <p:sp>
          <p:nvSpPr>
            <p:cNvPr id="43" name="TextBox 42"/>
            <p:cNvSpPr txBox="1"/>
            <p:nvPr/>
          </p:nvSpPr>
          <p:spPr>
            <a:xfrm>
              <a:off x="6858000" y="1752600"/>
              <a:ext cx="1524000" cy="830997"/>
            </a:xfrm>
            <a:prstGeom prst="rect">
              <a:avLst/>
            </a:prstGeom>
            <a:noFill/>
          </p:spPr>
          <p:txBody>
            <a:bodyPr wrap="square" rtlCol="0">
              <a:spAutoFit/>
            </a:bodyPr>
            <a:lstStyle/>
            <a:p>
              <a:pPr algn="ctr"/>
              <a:r>
                <a:rPr lang="en-US" dirty="0" err="1">
                  <a:solidFill>
                    <a:srgbClr val="000000"/>
                  </a:solidFill>
                </a:rPr>
                <a:t>Pattapu</a:t>
              </a:r>
              <a:r>
                <a:rPr lang="en-US" dirty="0">
                  <a:solidFill>
                    <a:srgbClr val="000000"/>
                  </a:solidFill>
                </a:rPr>
                <a:t> </a:t>
              </a:r>
              <a:r>
                <a:rPr lang="en-US" dirty="0" err="1">
                  <a:solidFill>
                    <a:srgbClr val="000000"/>
                  </a:solidFill>
                </a:rPr>
                <a:t>Kapu</a:t>
              </a:r>
              <a:endParaRPr lang="en-US" dirty="0">
                <a:solidFill>
                  <a:srgbClr val="000000"/>
                </a:solidFill>
              </a:endParaRPr>
            </a:p>
            <a:p>
              <a:pPr algn="ctr"/>
              <a:r>
                <a:rPr lang="en-US" sz="1200" dirty="0">
                  <a:solidFill>
                    <a:srgbClr val="000000"/>
                  </a:solidFill>
                </a:rPr>
                <a:t>(13,700,000) </a:t>
              </a:r>
            </a:p>
          </p:txBody>
        </p:sp>
        <p:cxnSp>
          <p:nvCxnSpPr>
            <p:cNvPr id="44" name="Straight Arrow Connector 43"/>
            <p:cNvCxnSpPr/>
            <p:nvPr/>
          </p:nvCxnSpPr>
          <p:spPr>
            <a:xfrm>
              <a:off x="7696200" y="2590800"/>
              <a:ext cx="812800" cy="20828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8382000" y="3352800"/>
              <a:ext cx="228600" cy="12954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7391400" y="2781300"/>
              <a:ext cx="2057400" cy="553998"/>
            </a:xfrm>
            <a:prstGeom prst="rect">
              <a:avLst/>
            </a:prstGeom>
            <a:noFill/>
          </p:spPr>
          <p:txBody>
            <a:bodyPr wrap="square" rtlCol="0">
              <a:spAutoFit/>
            </a:bodyPr>
            <a:lstStyle/>
            <a:p>
              <a:pPr algn="ctr"/>
              <a:r>
                <a:rPr lang="en-US" dirty="0" err="1">
                  <a:solidFill>
                    <a:srgbClr val="000000"/>
                  </a:solidFill>
                </a:rPr>
                <a:t>Baniyas</a:t>
              </a:r>
              <a:endParaRPr lang="en-US" dirty="0">
                <a:solidFill>
                  <a:srgbClr val="000000"/>
                </a:solidFill>
              </a:endParaRPr>
            </a:p>
            <a:p>
              <a:pPr algn="ctr"/>
              <a:r>
                <a:rPr lang="en-US" sz="1200" dirty="0">
                  <a:solidFill>
                    <a:srgbClr val="000000"/>
                  </a:solidFill>
                </a:rPr>
                <a:t>(4,200,000) </a:t>
              </a:r>
            </a:p>
          </p:txBody>
        </p:sp>
      </p:grpSp>
      <p:grpSp>
        <p:nvGrpSpPr>
          <p:cNvPr id="47" name="Group 46"/>
          <p:cNvGrpSpPr/>
          <p:nvPr/>
        </p:nvGrpSpPr>
        <p:grpSpPr>
          <a:xfrm>
            <a:off x="1384300" y="5238750"/>
            <a:ext cx="4975677" cy="800447"/>
            <a:chOff x="1494973" y="5099050"/>
            <a:chExt cx="4975677" cy="800447"/>
          </a:xfrm>
        </p:grpSpPr>
        <p:cxnSp>
          <p:nvCxnSpPr>
            <p:cNvPr id="48" name="Straight Arrow Connector 47"/>
            <p:cNvCxnSpPr/>
            <p:nvPr/>
          </p:nvCxnSpPr>
          <p:spPr>
            <a:xfrm>
              <a:off x="5943600" y="5334000"/>
              <a:ext cx="527050" cy="3048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5080000" y="5099050"/>
              <a:ext cx="1066800" cy="553998"/>
            </a:xfrm>
            <a:prstGeom prst="rect">
              <a:avLst/>
            </a:prstGeom>
            <a:noFill/>
          </p:spPr>
          <p:txBody>
            <a:bodyPr wrap="square" rtlCol="0">
              <a:spAutoFit/>
            </a:bodyPr>
            <a:lstStyle/>
            <a:p>
              <a:pPr algn="ctr"/>
              <a:r>
                <a:rPr lang="en-US" dirty="0">
                  <a:solidFill>
                    <a:srgbClr val="000000"/>
                  </a:solidFill>
                </a:rPr>
                <a:t>Vysya</a:t>
              </a:r>
            </a:p>
            <a:p>
              <a:pPr algn="ctr"/>
              <a:r>
                <a:rPr lang="en-US" sz="1200" dirty="0">
                  <a:solidFill>
                    <a:srgbClr val="000000"/>
                  </a:solidFill>
                </a:rPr>
                <a:t>(3,200,000) </a:t>
              </a:r>
            </a:p>
          </p:txBody>
        </p:sp>
        <p:sp>
          <p:nvSpPr>
            <p:cNvPr id="50" name="Rectangle 59"/>
            <p:cNvSpPr>
              <a:spLocks noChangeArrowheads="1"/>
            </p:cNvSpPr>
            <p:nvPr/>
          </p:nvSpPr>
          <p:spPr bwMode="auto">
            <a:xfrm>
              <a:off x="1494973" y="5207000"/>
              <a:ext cx="3479802" cy="692497"/>
            </a:xfrm>
            <a:prstGeom prst="rect">
              <a:avLst/>
            </a:prstGeom>
            <a:noFill/>
            <a:ln w="9525">
              <a:noFill/>
              <a:miter lim="800000"/>
              <a:headEnd/>
              <a:tailEnd/>
            </a:ln>
          </p:spPr>
          <p:txBody>
            <a:bodyPr wrap="square">
              <a:spAutoFit/>
            </a:bodyPr>
            <a:lstStyle/>
            <a:p>
              <a:pPr algn="l"/>
              <a:r>
                <a:rPr lang="en-US" sz="1300" dirty="0">
                  <a:solidFill>
                    <a:srgbClr val="000000"/>
                  </a:solidFill>
                </a:rPr>
                <a:t>Butyrylcholinesterase deficiency</a:t>
              </a:r>
            </a:p>
            <a:p>
              <a:pPr algn="l"/>
              <a:r>
                <a:rPr lang="en-US" sz="1300" dirty="0">
                  <a:solidFill>
                    <a:srgbClr val="000000"/>
                  </a:solidFill>
                </a:rPr>
                <a:t>(</a:t>
              </a:r>
              <a:r>
                <a:rPr lang="en-US" sz="1300" dirty="0" err="1">
                  <a:solidFill>
                    <a:srgbClr val="000000"/>
                  </a:solidFill>
                </a:rPr>
                <a:t>Manoharan</a:t>
              </a:r>
              <a:r>
                <a:rPr lang="en-US" sz="1300" dirty="0">
                  <a:solidFill>
                    <a:srgbClr val="000000"/>
                  </a:solidFill>
                </a:rPr>
                <a:t> et al. </a:t>
              </a:r>
              <a:r>
                <a:rPr lang="en-US" sz="1300" i="1" dirty="0">
                  <a:solidFill>
                    <a:srgbClr val="000000"/>
                  </a:solidFill>
                </a:rPr>
                <a:t>Pharm. Genomics</a:t>
              </a:r>
              <a:r>
                <a:rPr lang="en-US" sz="1300" dirty="0">
                  <a:solidFill>
                    <a:srgbClr val="000000"/>
                  </a:solidFill>
                </a:rPr>
                <a:t> 2006) </a:t>
              </a:r>
            </a:p>
            <a:p>
              <a:pPr algn="l"/>
              <a:endParaRPr lang="en-US" sz="1300" dirty="0">
                <a:solidFill>
                  <a:srgbClr val="000000"/>
                </a:solidFill>
              </a:endParaRPr>
            </a:p>
          </p:txBody>
        </p:sp>
      </p:grpSp>
      <p:sp>
        <p:nvSpPr>
          <p:cNvPr id="52" name="Text Box 2"/>
          <p:cNvSpPr txBox="1">
            <a:spLocks noChangeArrowheads="1"/>
          </p:cNvSpPr>
          <p:nvPr/>
        </p:nvSpPr>
        <p:spPr bwMode="auto">
          <a:xfrm>
            <a:off x="1485900" y="2616200"/>
            <a:ext cx="3111500" cy="584776"/>
          </a:xfrm>
          <a:prstGeom prst="rect">
            <a:avLst/>
          </a:prstGeom>
          <a:noFill/>
          <a:ln w="9525">
            <a:noFill/>
            <a:miter lim="800000"/>
            <a:headEnd/>
            <a:tailEnd/>
          </a:ln>
          <a:effectLst/>
        </p:spPr>
        <p:txBody>
          <a:bodyPr wrap="square">
            <a:spAutoFit/>
          </a:bodyPr>
          <a:lstStyle/>
          <a:p>
            <a:pPr marL="342900" indent="-342900">
              <a:spcBef>
                <a:spcPct val="50000"/>
              </a:spcBef>
              <a:buFontTx/>
              <a:buChar char="-"/>
            </a:pPr>
            <a:r>
              <a:rPr lang="en-US" sz="1600" dirty="0">
                <a:solidFill>
                  <a:srgbClr val="FF0066"/>
                </a:solidFill>
              </a:rPr>
              <a:t>Up to 100,000 predicted disease cases per year</a:t>
            </a:r>
          </a:p>
        </p:txBody>
      </p:sp>
      <p:sp>
        <p:nvSpPr>
          <p:cNvPr id="53" name="Text Box 2"/>
          <p:cNvSpPr txBox="1">
            <a:spLocks noChangeArrowheads="1"/>
          </p:cNvSpPr>
          <p:nvPr/>
        </p:nvSpPr>
        <p:spPr bwMode="auto">
          <a:xfrm>
            <a:off x="1493158" y="3256642"/>
            <a:ext cx="3111500" cy="954107"/>
          </a:xfrm>
          <a:prstGeom prst="rect">
            <a:avLst/>
          </a:prstGeom>
          <a:noFill/>
          <a:ln w="9525">
            <a:noFill/>
            <a:miter lim="800000"/>
            <a:headEnd/>
            <a:tailEnd/>
          </a:ln>
          <a:effectLst/>
        </p:spPr>
        <p:txBody>
          <a:bodyPr wrap="square">
            <a:spAutoFit/>
          </a:bodyPr>
          <a:lstStyle/>
          <a:p>
            <a:pPr marL="342900" indent="-342900">
              <a:spcBef>
                <a:spcPct val="50000"/>
              </a:spcBef>
              <a:buFontTx/>
              <a:buChar char="-"/>
            </a:pPr>
            <a:r>
              <a:rPr lang="en-US" sz="1600" dirty="0">
                <a:solidFill>
                  <a:srgbClr val="FF0066"/>
                </a:solidFill>
              </a:rPr>
              <a:t>Prenatal testing and </a:t>
            </a:r>
            <a:r>
              <a:rPr lang="en-US" sz="1600" dirty="0" err="1">
                <a:solidFill>
                  <a:srgbClr val="FF0066"/>
                </a:solidFill>
              </a:rPr>
              <a:t>premarriage</a:t>
            </a:r>
            <a:r>
              <a:rPr lang="en-US" sz="1600" dirty="0">
                <a:solidFill>
                  <a:srgbClr val="FF0066"/>
                </a:solidFill>
              </a:rPr>
              <a:t> counseling</a:t>
            </a:r>
          </a:p>
          <a:p>
            <a:pPr marL="342900" indent="-342900">
              <a:spcBef>
                <a:spcPct val="50000"/>
              </a:spcBef>
              <a:buFontTx/>
              <a:buChar char="-"/>
            </a:pPr>
            <a:endParaRPr lang="en-US" sz="1600" dirty="0">
              <a:solidFill>
                <a:srgbClr val="FF0066"/>
              </a:solidFill>
            </a:endParaRPr>
          </a:p>
        </p:txBody>
      </p:sp>
      <p:sp>
        <p:nvSpPr>
          <p:cNvPr id="54" name="Text Box 2"/>
          <p:cNvSpPr txBox="1">
            <a:spLocks noChangeArrowheads="1"/>
          </p:cNvSpPr>
          <p:nvPr/>
        </p:nvSpPr>
        <p:spPr bwMode="auto">
          <a:xfrm>
            <a:off x="1485900" y="3933161"/>
            <a:ext cx="2989481" cy="643254"/>
          </a:xfrm>
          <a:prstGeom prst="rect">
            <a:avLst/>
          </a:prstGeom>
          <a:noFill/>
          <a:ln w="9525">
            <a:noFill/>
            <a:miter lim="800000"/>
            <a:headEnd/>
            <a:tailEnd/>
          </a:ln>
          <a:effectLst/>
        </p:spPr>
        <p:txBody>
          <a:bodyPr wrap="square">
            <a:spAutoFit/>
          </a:bodyPr>
          <a:lstStyle/>
          <a:p>
            <a:pPr marL="342900" indent="-342900">
              <a:spcBef>
                <a:spcPct val="50000"/>
              </a:spcBef>
              <a:buFontTx/>
              <a:buChar char="-"/>
            </a:pPr>
            <a:r>
              <a:rPr lang="en-US" sz="1600" dirty="0">
                <a:solidFill>
                  <a:srgbClr val="FF0066"/>
                </a:solidFill>
              </a:rPr>
              <a:t>Survey for mutations by sequencing at-risk groups</a:t>
            </a:r>
            <a:endParaRPr lang="en-US" sz="1600" u="sng" dirty="0">
              <a:solidFill>
                <a:srgbClr val="FF0066"/>
              </a:solidFill>
            </a:endParaRPr>
          </a:p>
        </p:txBody>
      </p:sp>
    </p:spTree>
    <p:custDataLst>
      <p:tags r:id="rId1"/>
    </p:custDataLst>
    <p:extLst>
      <p:ext uri="{BB962C8B-B14F-4D97-AF65-F5344CB8AC3E}">
        <p14:creationId xmlns:p14="http://schemas.microsoft.com/office/powerpoint/2010/main" val="226398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2"/>
          <p:cNvSpPr>
            <a:spLocks noChangeArrowheads="1"/>
          </p:cNvSpPr>
          <p:nvPr/>
        </p:nvSpPr>
        <p:spPr bwMode="auto">
          <a:xfrm>
            <a:off x="482599" y="403413"/>
            <a:ext cx="8204201" cy="699247"/>
          </a:xfrm>
          <a:prstGeom prst="rect">
            <a:avLst/>
          </a:prstGeom>
          <a:noFill/>
          <a:ln w="9525">
            <a:noFill/>
            <a:miter lim="800000"/>
            <a:headEnd/>
            <a:tailEnd/>
          </a:ln>
          <a:effectLst/>
        </p:spPr>
        <p:txBody>
          <a:bodyPr anchor="ctr"/>
          <a:lstStyle/>
          <a:p>
            <a:pPr algn="ctr">
              <a:tabLst>
                <a:tab pos="1317625" algn="l"/>
              </a:tabLst>
            </a:pPr>
            <a:r>
              <a:rPr lang="en-US" sz="4500" dirty="0">
                <a:solidFill>
                  <a:srgbClr val="FFFF00"/>
                </a:solidFill>
                <a:latin typeface="Arial"/>
                <a:cs typeface="Arial"/>
              </a:rPr>
              <a:t>Moore’s Law of Ancient DNA</a:t>
            </a:r>
          </a:p>
        </p:txBody>
      </p:sp>
      <p:pic>
        <p:nvPicPr>
          <p:cNvPr id="6" name="Picture 5">
            <a:extLst>
              <a:ext uri="{FF2B5EF4-FFF2-40B4-BE49-F238E27FC236}">
                <a16:creationId xmlns:a16="http://schemas.microsoft.com/office/drawing/2014/main" id="{4417460D-6A63-3F4F-AA6F-1EDCA47B7898}"/>
              </a:ext>
            </a:extLst>
          </p:cNvPr>
          <p:cNvPicPr>
            <a:picLocks noChangeAspect="1"/>
          </p:cNvPicPr>
          <p:nvPr/>
        </p:nvPicPr>
        <p:blipFill rotWithShape="1">
          <a:blip r:embed="rId4"/>
          <a:srcRect t="4229" b="3806"/>
          <a:stretch/>
        </p:blipFill>
        <p:spPr>
          <a:xfrm>
            <a:off x="457200" y="1232802"/>
            <a:ext cx="8229600" cy="5503414"/>
          </a:xfrm>
          <a:prstGeom prst="rect">
            <a:avLst/>
          </a:prstGeom>
        </p:spPr>
      </p:pic>
      <p:pic>
        <p:nvPicPr>
          <p:cNvPr id="7" name="Picture 6">
            <a:extLst>
              <a:ext uri="{FF2B5EF4-FFF2-40B4-BE49-F238E27FC236}">
                <a16:creationId xmlns:a16="http://schemas.microsoft.com/office/drawing/2014/main" id="{63863BF4-1DB4-B149-B53C-58C356313A15}"/>
              </a:ext>
            </a:extLst>
          </p:cNvPr>
          <p:cNvPicPr>
            <a:picLocks noChangeAspect="1"/>
          </p:cNvPicPr>
          <p:nvPr/>
        </p:nvPicPr>
        <p:blipFill rotWithShape="1">
          <a:blip r:embed="rId5"/>
          <a:srcRect t="4229" b="3806"/>
          <a:stretch/>
        </p:blipFill>
        <p:spPr>
          <a:xfrm>
            <a:off x="455423" y="1232802"/>
            <a:ext cx="8229600" cy="5503414"/>
          </a:xfrm>
          <a:prstGeom prst="rect">
            <a:avLst/>
          </a:prstGeom>
        </p:spPr>
      </p:pic>
    </p:spTree>
    <p:custDataLst>
      <p:tags r:id="rId1"/>
    </p:custDataLst>
    <p:extLst>
      <p:ext uri="{BB962C8B-B14F-4D97-AF65-F5344CB8AC3E}">
        <p14:creationId xmlns:p14="http://schemas.microsoft.com/office/powerpoint/2010/main" val="406005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50240" y="1743668"/>
            <a:ext cx="9296400" cy="2246769"/>
          </a:xfrm>
          <a:prstGeom prst="rect">
            <a:avLst/>
          </a:prstGeom>
          <a:noFill/>
          <a:ln w="9525">
            <a:noFill/>
            <a:miter lim="800000"/>
            <a:headEnd/>
            <a:tailEnd/>
          </a:ln>
        </p:spPr>
        <p:txBody>
          <a:bodyPr wrap="square">
            <a:spAutoFit/>
          </a:bodyPr>
          <a:lstStyle/>
          <a:p>
            <a:pPr algn="ctr"/>
            <a:r>
              <a:rPr lang="en-US" sz="2800" dirty="0">
                <a:solidFill>
                  <a:srgbClr val="FFFF00"/>
                </a:solidFill>
              </a:rPr>
              <a:t>Fourth surprise</a:t>
            </a:r>
          </a:p>
          <a:p>
            <a:pPr algn="ctr"/>
            <a:endParaRPr lang="en-US" sz="2800" dirty="0">
              <a:solidFill>
                <a:srgbClr val="FFFF00"/>
              </a:solidFill>
            </a:endParaRPr>
          </a:p>
          <a:p>
            <a:pPr algn="ctr"/>
            <a:r>
              <a:rPr lang="en-US" sz="2800" dirty="0"/>
              <a:t>Ancient DNA challenges many previous ”just so” stories on natural selection on particular genetic variants coinciding with the start of agriculture</a:t>
            </a:r>
          </a:p>
        </p:txBody>
      </p:sp>
    </p:spTree>
    <p:extLst>
      <p:ext uri="{BB962C8B-B14F-4D97-AF65-F5344CB8AC3E}">
        <p14:creationId xmlns:p14="http://schemas.microsoft.com/office/powerpoint/2010/main" val="3765009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4E1AC8-05F3-F844-8346-919ED5704E26}"/>
              </a:ext>
            </a:extLst>
          </p:cNvPr>
          <p:cNvSpPr txBox="1">
            <a:spLocks/>
          </p:cNvSpPr>
          <p:nvPr/>
        </p:nvSpPr>
        <p:spPr>
          <a:xfrm>
            <a:off x="78712" y="0"/>
            <a:ext cx="9065288" cy="8799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rgbClr val="FFFF00"/>
                </a:solidFill>
                <a:latin typeface="Calibri"/>
                <a:cs typeface="Calibri"/>
              </a:rPr>
              <a:t>Conjecture #1: </a:t>
            </a:r>
          </a:p>
          <a:p>
            <a:pPr algn="l"/>
            <a:r>
              <a:rPr lang="en-US" sz="2000" dirty="0">
                <a:latin typeface="Calibri"/>
                <a:cs typeface="Calibri"/>
              </a:rPr>
              <a:t>Lactase persistence arose in north Europe due to dairying in early European farmers</a:t>
            </a:r>
          </a:p>
        </p:txBody>
      </p:sp>
      <p:pic>
        <p:nvPicPr>
          <p:cNvPr id="4" name="Picture 3">
            <a:extLst>
              <a:ext uri="{FF2B5EF4-FFF2-40B4-BE49-F238E27FC236}">
                <a16:creationId xmlns:a16="http://schemas.microsoft.com/office/drawing/2014/main" id="{7B702F0B-D1DE-5849-87B4-A2942C041C58}"/>
              </a:ext>
            </a:extLst>
          </p:cNvPr>
          <p:cNvPicPr>
            <a:picLocks noChangeAspect="1"/>
          </p:cNvPicPr>
          <p:nvPr/>
        </p:nvPicPr>
        <p:blipFill>
          <a:blip r:embed="rId3"/>
          <a:stretch>
            <a:fillRect/>
          </a:stretch>
        </p:blipFill>
        <p:spPr>
          <a:xfrm>
            <a:off x="589452" y="2550531"/>
            <a:ext cx="5352380" cy="3723846"/>
          </a:xfrm>
          <a:prstGeom prst="rect">
            <a:avLst/>
          </a:prstGeom>
        </p:spPr>
      </p:pic>
      <p:grpSp>
        <p:nvGrpSpPr>
          <p:cNvPr id="43" name="Group 42">
            <a:extLst>
              <a:ext uri="{FF2B5EF4-FFF2-40B4-BE49-F238E27FC236}">
                <a16:creationId xmlns:a16="http://schemas.microsoft.com/office/drawing/2014/main" id="{3BB990E5-7971-1E4C-A786-A320120E438D}"/>
              </a:ext>
            </a:extLst>
          </p:cNvPr>
          <p:cNvGrpSpPr/>
          <p:nvPr/>
        </p:nvGrpSpPr>
        <p:grpSpPr>
          <a:xfrm>
            <a:off x="99181" y="1341451"/>
            <a:ext cx="8632371" cy="5370377"/>
            <a:chOff x="99181" y="1341451"/>
            <a:chExt cx="8632371" cy="5370377"/>
          </a:xfrm>
        </p:grpSpPr>
        <p:sp>
          <p:nvSpPr>
            <p:cNvPr id="35" name="Title 1">
              <a:extLst>
                <a:ext uri="{FF2B5EF4-FFF2-40B4-BE49-F238E27FC236}">
                  <a16:creationId xmlns:a16="http://schemas.microsoft.com/office/drawing/2014/main" id="{69198464-9693-2343-8D74-2B7799323CF5}"/>
                </a:ext>
              </a:extLst>
            </p:cNvPr>
            <p:cNvSpPr txBox="1">
              <a:spLocks/>
            </p:cNvSpPr>
            <p:nvPr/>
          </p:nvSpPr>
          <p:spPr>
            <a:xfrm>
              <a:off x="99181" y="1341451"/>
              <a:ext cx="8632371" cy="42167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500" dirty="0">
                  <a:solidFill>
                    <a:srgbClr val="4BFDFF"/>
                  </a:solidFill>
                  <a:latin typeface="Calibri"/>
                  <a:cs typeface="Calibri"/>
                </a:rPr>
                <a:t>Truth:</a:t>
              </a:r>
            </a:p>
            <a:p>
              <a:pPr marL="342900" indent="-342900" algn="l">
                <a:buAutoNum type="arabicParenBoth"/>
              </a:pPr>
              <a:r>
                <a:rPr lang="en-US" sz="1500" dirty="0">
                  <a:solidFill>
                    <a:srgbClr val="4BFDFF"/>
                  </a:solidFill>
                  <a:latin typeface="Calibri"/>
                  <a:cs typeface="Calibri"/>
                </a:rPr>
                <a:t>Only rose to high frequency thousands of years after the rise of intensive dairying </a:t>
              </a:r>
            </a:p>
          </p:txBody>
        </p:sp>
        <p:grpSp>
          <p:nvGrpSpPr>
            <p:cNvPr id="41" name="Group 40">
              <a:extLst>
                <a:ext uri="{FF2B5EF4-FFF2-40B4-BE49-F238E27FC236}">
                  <a16:creationId xmlns:a16="http://schemas.microsoft.com/office/drawing/2014/main" id="{DC0D7F21-2BA9-284F-9C0B-5CA6579F5769}"/>
                </a:ext>
              </a:extLst>
            </p:cNvPr>
            <p:cNvGrpSpPr/>
            <p:nvPr/>
          </p:nvGrpSpPr>
          <p:grpSpPr>
            <a:xfrm>
              <a:off x="353859" y="2488914"/>
              <a:ext cx="6176805" cy="4222914"/>
              <a:chOff x="362301" y="1996902"/>
              <a:chExt cx="6176805" cy="4222914"/>
            </a:xfrm>
          </p:grpSpPr>
          <p:sp>
            <p:nvSpPr>
              <p:cNvPr id="38" name="Rectangle 37">
                <a:extLst>
                  <a:ext uri="{FF2B5EF4-FFF2-40B4-BE49-F238E27FC236}">
                    <a16:creationId xmlns:a16="http://schemas.microsoft.com/office/drawing/2014/main" id="{DD3B0652-5D17-D74C-9985-7842F50C1273}"/>
                  </a:ext>
                </a:extLst>
              </p:cNvPr>
              <p:cNvSpPr/>
              <p:nvPr/>
            </p:nvSpPr>
            <p:spPr>
              <a:xfrm>
                <a:off x="500793" y="1996902"/>
                <a:ext cx="6038313" cy="4106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1C623E06-CA70-484B-9B51-8BFC4E234716}"/>
                  </a:ext>
                </a:extLst>
              </p:cNvPr>
              <p:cNvPicPr>
                <a:picLocks noChangeAspect="1"/>
              </p:cNvPicPr>
              <p:nvPr/>
            </p:nvPicPr>
            <p:blipFill rotWithShape="1">
              <a:blip r:embed="rId4"/>
              <a:srcRect t="7294"/>
              <a:stretch/>
            </p:blipFill>
            <p:spPr>
              <a:xfrm>
                <a:off x="362301" y="1996902"/>
                <a:ext cx="4061508" cy="3847080"/>
              </a:xfrm>
              <a:prstGeom prst="rect">
                <a:avLst/>
              </a:prstGeom>
            </p:spPr>
          </p:pic>
          <p:sp>
            <p:nvSpPr>
              <p:cNvPr id="40" name="Rectangle 39">
                <a:extLst>
                  <a:ext uri="{FF2B5EF4-FFF2-40B4-BE49-F238E27FC236}">
                    <a16:creationId xmlns:a16="http://schemas.microsoft.com/office/drawing/2014/main" id="{98557A63-0012-024D-8803-19EE8BECEA6C}"/>
                  </a:ext>
                </a:extLst>
              </p:cNvPr>
              <p:cNvSpPr/>
              <p:nvPr/>
            </p:nvSpPr>
            <p:spPr>
              <a:xfrm>
                <a:off x="388308" y="5942817"/>
                <a:ext cx="1975221" cy="276999"/>
              </a:xfrm>
              <a:prstGeom prst="rect">
                <a:avLst/>
              </a:prstGeom>
            </p:spPr>
            <p:txBody>
              <a:bodyPr wrap="none">
                <a:spAutoFit/>
              </a:bodyPr>
              <a:lstStyle/>
              <a:p>
                <a:r>
                  <a:rPr lang="en-US" sz="1200" dirty="0"/>
                  <a:t>Olalde et al. Science 2019</a:t>
                </a:r>
              </a:p>
            </p:txBody>
          </p:sp>
        </p:grpSp>
      </p:grpSp>
      <p:grpSp>
        <p:nvGrpSpPr>
          <p:cNvPr id="46" name="Group 45">
            <a:extLst>
              <a:ext uri="{FF2B5EF4-FFF2-40B4-BE49-F238E27FC236}">
                <a16:creationId xmlns:a16="http://schemas.microsoft.com/office/drawing/2014/main" id="{04F80FF4-BAF8-244B-8A86-964BC627209A}"/>
              </a:ext>
            </a:extLst>
          </p:cNvPr>
          <p:cNvGrpSpPr/>
          <p:nvPr/>
        </p:nvGrpSpPr>
        <p:grpSpPr>
          <a:xfrm>
            <a:off x="85113" y="1504626"/>
            <a:ext cx="9107634" cy="5204162"/>
            <a:chOff x="85113" y="1504626"/>
            <a:chExt cx="9107634" cy="5204162"/>
          </a:xfrm>
        </p:grpSpPr>
        <p:sp>
          <p:nvSpPr>
            <p:cNvPr id="42" name="Title 1">
              <a:extLst>
                <a:ext uri="{FF2B5EF4-FFF2-40B4-BE49-F238E27FC236}">
                  <a16:creationId xmlns:a16="http://schemas.microsoft.com/office/drawing/2014/main" id="{2630372E-C8EB-124B-AB06-F05E4BE51C7B}"/>
                </a:ext>
              </a:extLst>
            </p:cNvPr>
            <p:cNvSpPr txBox="1">
              <a:spLocks/>
            </p:cNvSpPr>
            <p:nvPr/>
          </p:nvSpPr>
          <p:spPr>
            <a:xfrm>
              <a:off x="85113" y="1504626"/>
              <a:ext cx="8632371" cy="8799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500" dirty="0">
                  <a:solidFill>
                    <a:srgbClr val="4BFDFF"/>
                  </a:solidFill>
                  <a:latin typeface="Calibri"/>
                  <a:cs typeface="Calibri"/>
                </a:rPr>
                <a:t>(2)   Similarly in East African first pastoralists only 1 of 37 people 4000-1000 years ago had lactase persistence</a:t>
              </a:r>
            </a:p>
          </p:txBody>
        </p:sp>
        <p:pic>
          <p:nvPicPr>
            <p:cNvPr id="44" name="Picture 43">
              <a:extLst>
                <a:ext uri="{FF2B5EF4-FFF2-40B4-BE49-F238E27FC236}">
                  <a16:creationId xmlns:a16="http://schemas.microsoft.com/office/drawing/2014/main" id="{EDB26886-FF68-EA4E-8CDB-D8A72D7C6681}"/>
                </a:ext>
              </a:extLst>
            </p:cNvPr>
            <p:cNvPicPr>
              <a:picLocks noChangeAspect="1"/>
            </p:cNvPicPr>
            <p:nvPr/>
          </p:nvPicPr>
          <p:blipFill rotWithShape="1">
            <a:blip r:embed="rId5"/>
            <a:srcRect t="3505" r="57354" b="53519"/>
            <a:stretch/>
          </p:blipFill>
          <p:spPr>
            <a:xfrm>
              <a:off x="4553859" y="2492513"/>
              <a:ext cx="4308788" cy="3860445"/>
            </a:xfrm>
            <a:prstGeom prst="rect">
              <a:avLst/>
            </a:prstGeom>
          </p:spPr>
        </p:pic>
        <p:sp>
          <p:nvSpPr>
            <p:cNvPr id="45" name="Rectangle 44">
              <a:extLst>
                <a:ext uri="{FF2B5EF4-FFF2-40B4-BE49-F238E27FC236}">
                  <a16:creationId xmlns:a16="http://schemas.microsoft.com/office/drawing/2014/main" id="{CBAEBDED-03AA-5B45-A834-77CA2389CD2A}"/>
                </a:ext>
              </a:extLst>
            </p:cNvPr>
            <p:cNvSpPr/>
            <p:nvPr/>
          </p:nvSpPr>
          <p:spPr>
            <a:xfrm>
              <a:off x="4473635" y="6431789"/>
              <a:ext cx="4719112" cy="276999"/>
            </a:xfrm>
            <a:prstGeom prst="rect">
              <a:avLst/>
            </a:prstGeom>
          </p:spPr>
          <p:txBody>
            <a:bodyPr wrap="none">
              <a:spAutoFit/>
            </a:bodyPr>
            <a:lstStyle/>
            <a:p>
              <a:r>
                <a:rPr lang="en-US" sz="1200" dirty="0"/>
                <a:t>Tishkoff et al. Nat. Genetics 2007; Prendergast et al. Science 2019</a:t>
              </a:r>
            </a:p>
          </p:txBody>
        </p:sp>
      </p:grpSp>
      <p:grpSp>
        <p:nvGrpSpPr>
          <p:cNvPr id="64" name="Group 63">
            <a:extLst>
              <a:ext uri="{FF2B5EF4-FFF2-40B4-BE49-F238E27FC236}">
                <a16:creationId xmlns:a16="http://schemas.microsoft.com/office/drawing/2014/main" id="{74853705-2C82-0849-BE59-D70004789BE0}"/>
              </a:ext>
            </a:extLst>
          </p:cNvPr>
          <p:cNvGrpSpPr/>
          <p:nvPr/>
        </p:nvGrpSpPr>
        <p:grpSpPr>
          <a:xfrm>
            <a:off x="99181" y="1805370"/>
            <a:ext cx="8918209" cy="4869110"/>
            <a:chOff x="99181" y="1805370"/>
            <a:chExt cx="8918209" cy="4869110"/>
          </a:xfrm>
        </p:grpSpPr>
        <p:grpSp>
          <p:nvGrpSpPr>
            <p:cNvPr id="62" name="Group 61">
              <a:extLst>
                <a:ext uri="{FF2B5EF4-FFF2-40B4-BE49-F238E27FC236}">
                  <a16:creationId xmlns:a16="http://schemas.microsoft.com/office/drawing/2014/main" id="{2A14742C-E949-5F4D-B333-D30F966C6BB0}"/>
                </a:ext>
              </a:extLst>
            </p:cNvPr>
            <p:cNvGrpSpPr/>
            <p:nvPr/>
          </p:nvGrpSpPr>
          <p:grpSpPr>
            <a:xfrm>
              <a:off x="99181" y="1805370"/>
              <a:ext cx="8918209" cy="4869110"/>
              <a:chOff x="99181" y="1805370"/>
              <a:chExt cx="8918209" cy="4869110"/>
            </a:xfrm>
          </p:grpSpPr>
          <p:grpSp>
            <p:nvGrpSpPr>
              <p:cNvPr id="53" name="Group 52">
                <a:extLst>
                  <a:ext uri="{FF2B5EF4-FFF2-40B4-BE49-F238E27FC236}">
                    <a16:creationId xmlns:a16="http://schemas.microsoft.com/office/drawing/2014/main" id="{815DC9F8-4EBE-9745-9EB1-9FB4E9B64345}"/>
                  </a:ext>
                </a:extLst>
              </p:cNvPr>
              <p:cNvGrpSpPr/>
              <p:nvPr/>
            </p:nvGrpSpPr>
            <p:grpSpPr>
              <a:xfrm>
                <a:off x="99181" y="1805370"/>
                <a:ext cx="8918209" cy="4869110"/>
                <a:chOff x="99181" y="1805370"/>
                <a:chExt cx="8918209" cy="4869110"/>
              </a:xfrm>
            </p:grpSpPr>
            <p:sp>
              <p:nvSpPr>
                <p:cNvPr id="47" name="Title 1">
                  <a:extLst>
                    <a:ext uri="{FF2B5EF4-FFF2-40B4-BE49-F238E27FC236}">
                      <a16:creationId xmlns:a16="http://schemas.microsoft.com/office/drawing/2014/main" id="{7833BAA6-FEB6-FC41-8613-4B2E67676B04}"/>
                    </a:ext>
                  </a:extLst>
                </p:cNvPr>
                <p:cNvSpPr txBox="1">
                  <a:spLocks/>
                </p:cNvSpPr>
                <p:nvPr/>
              </p:nvSpPr>
              <p:spPr>
                <a:xfrm>
                  <a:off x="99181" y="1805370"/>
                  <a:ext cx="8632371" cy="8799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500" dirty="0">
                      <a:solidFill>
                        <a:srgbClr val="4BFDFF"/>
                      </a:solidFill>
                      <a:latin typeface="Calibri"/>
                      <a:cs typeface="Calibri"/>
                    </a:rPr>
                    <a:t>(3)   And actually, lactase persistence arose in the Steppe not Europe</a:t>
                  </a:r>
                </a:p>
              </p:txBody>
            </p:sp>
            <p:grpSp>
              <p:nvGrpSpPr>
                <p:cNvPr id="48" name="Group 47">
                  <a:extLst>
                    <a:ext uri="{FF2B5EF4-FFF2-40B4-BE49-F238E27FC236}">
                      <a16:creationId xmlns:a16="http://schemas.microsoft.com/office/drawing/2014/main" id="{0CA7F4A5-CE06-714B-9BE8-50ECE455A7A9}"/>
                    </a:ext>
                  </a:extLst>
                </p:cNvPr>
                <p:cNvGrpSpPr/>
                <p:nvPr/>
              </p:nvGrpSpPr>
              <p:grpSpPr>
                <a:xfrm>
                  <a:off x="135019" y="2492514"/>
                  <a:ext cx="8882371" cy="4181966"/>
                  <a:chOff x="-533401" y="4343401"/>
                  <a:chExt cx="8882371" cy="4181966"/>
                </a:xfrm>
              </p:grpSpPr>
              <p:grpSp>
                <p:nvGrpSpPr>
                  <p:cNvPr id="49" name="Group 48">
                    <a:extLst>
                      <a:ext uri="{FF2B5EF4-FFF2-40B4-BE49-F238E27FC236}">
                        <a16:creationId xmlns:a16="http://schemas.microsoft.com/office/drawing/2014/main" id="{8C9B78DB-AAA2-AC46-902A-6FEC4C8994E7}"/>
                      </a:ext>
                    </a:extLst>
                  </p:cNvPr>
                  <p:cNvGrpSpPr/>
                  <p:nvPr/>
                </p:nvGrpSpPr>
                <p:grpSpPr>
                  <a:xfrm>
                    <a:off x="-533401" y="4343401"/>
                    <a:ext cx="8882371" cy="4181966"/>
                    <a:chOff x="88899" y="2180170"/>
                    <a:chExt cx="8882371" cy="4181966"/>
                  </a:xfrm>
                </p:grpSpPr>
                <p:sp>
                  <p:nvSpPr>
                    <p:cNvPr id="51" name="Rectangle 50">
                      <a:extLst>
                        <a:ext uri="{FF2B5EF4-FFF2-40B4-BE49-F238E27FC236}">
                          <a16:creationId xmlns:a16="http://schemas.microsoft.com/office/drawing/2014/main" id="{312E62ED-E623-9E43-8B01-6267D04EBE97}"/>
                        </a:ext>
                      </a:extLst>
                    </p:cNvPr>
                    <p:cNvSpPr/>
                    <p:nvPr/>
                  </p:nvSpPr>
                  <p:spPr>
                    <a:xfrm>
                      <a:off x="88899" y="2180170"/>
                      <a:ext cx="8882371" cy="418196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2" name="Picture 51" descr="Mathieson.pdf">
                      <a:extLst>
                        <a:ext uri="{FF2B5EF4-FFF2-40B4-BE49-F238E27FC236}">
                          <a16:creationId xmlns:a16="http://schemas.microsoft.com/office/drawing/2014/main" id="{3490D36A-10D3-5747-B691-C8FE20ABFD57}"/>
                        </a:ext>
                      </a:extLst>
                    </p:cNvPr>
                    <p:cNvPicPr>
                      <a:picLocks noChangeAspect="1"/>
                    </p:cNvPicPr>
                    <p:nvPr/>
                  </p:nvPicPr>
                  <p:blipFill rotWithShape="1">
                    <a:blip r:embed="rId6">
                      <a:extLst>
                        <a:ext uri="{28A0092B-C50C-407E-A947-70E740481C1C}">
                          <a14:useLocalDpi xmlns:a14="http://schemas.microsoft.com/office/drawing/2010/main" val="0"/>
                        </a:ext>
                      </a:extLst>
                    </a:blip>
                    <a:srcRect l="50270" t="33865" r="8062" b="48201"/>
                    <a:stretch/>
                  </p:blipFill>
                  <p:spPr>
                    <a:xfrm>
                      <a:off x="942975" y="2321986"/>
                      <a:ext cx="7079907" cy="4005072"/>
                    </a:xfrm>
                    <a:prstGeom prst="rect">
                      <a:avLst/>
                    </a:prstGeom>
                    <a:solidFill>
                      <a:schemeClr val="tx1"/>
                    </a:solidFill>
                  </p:spPr>
                </p:pic>
              </p:grpSp>
              <p:sp>
                <p:nvSpPr>
                  <p:cNvPr id="50" name="Rectangle 49">
                    <a:extLst>
                      <a:ext uri="{FF2B5EF4-FFF2-40B4-BE49-F238E27FC236}">
                        <a16:creationId xmlns:a16="http://schemas.microsoft.com/office/drawing/2014/main" id="{FA87ECF3-DDBB-5447-9F73-BB20DBA5231C}"/>
                      </a:ext>
                    </a:extLst>
                  </p:cNvPr>
                  <p:cNvSpPr/>
                  <p:nvPr/>
                </p:nvSpPr>
                <p:spPr>
                  <a:xfrm>
                    <a:off x="4419600" y="5842000"/>
                    <a:ext cx="1143000" cy="609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4" name="Group 53">
                <a:extLst>
                  <a:ext uri="{FF2B5EF4-FFF2-40B4-BE49-F238E27FC236}">
                    <a16:creationId xmlns:a16="http://schemas.microsoft.com/office/drawing/2014/main" id="{5682F883-33BD-1741-AB01-7F5B1D8DFF7C}"/>
                  </a:ext>
                </a:extLst>
              </p:cNvPr>
              <p:cNvGrpSpPr/>
              <p:nvPr/>
            </p:nvGrpSpPr>
            <p:grpSpPr>
              <a:xfrm>
                <a:off x="4424445" y="2960056"/>
                <a:ext cx="2470150" cy="2438400"/>
                <a:chOff x="4464050" y="2743200"/>
                <a:chExt cx="2470150" cy="2438400"/>
              </a:xfrm>
            </p:grpSpPr>
            <p:sp>
              <p:nvSpPr>
                <p:cNvPr id="55" name="Rectangle 54">
                  <a:extLst>
                    <a:ext uri="{FF2B5EF4-FFF2-40B4-BE49-F238E27FC236}">
                      <a16:creationId xmlns:a16="http://schemas.microsoft.com/office/drawing/2014/main" id="{78185476-EFA4-644B-AC5E-BE2A6DA13B47}"/>
                    </a:ext>
                  </a:extLst>
                </p:cNvPr>
                <p:cNvSpPr/>
                <p:nvPr/>
              </p:nvSpPr>
              <p:spPr>
                <a:xfrm>
                  <a:off x="4464050" y="3200400"/>
                  <a:ext cx="1828801" cy="923330"/>
                </a:xfrm>
                <a:prstGeom prst="rect">
                  <a:avLst/>
                </a:prstGeom>
              </p:spPr>
              <p:txBody>
                <a:bodyPr wrap="square">
                  <a:spAutoFit/>
                </a:bodyPr>
                <a:lstStyle/>
                <a:p>
                  <a:r>
                    <a:rPr lang="en-US" dirty="0">
                      <a:solidFill>
                        <a:srgbClr val="FF0000"/>
                      </a:solidFill>
                    </a:rPr>
                    <a:t>Arose in the Steppe not Central Europe  </a:t>
                  </a:r>
                </a:p>
              </p:txBody>
            </p:sp>
            <p:cxnSp>
              <p:nvCxnSpPr>
                <p:cNvPr id="56" name="Straight Arrow Connector 55">
                  <a:extLst>
                    <a:ext uri="{FF2B5EF4-FFF2-40B4-BE49-F238E27FC236}">
                      <a16:creationId xmlns:a16="http://schemas.microsoft.com/office/drawing/2014/main" id="{2A3AEA26-7250-884D-AA30-51EA33297017}"/>
                    </a:ext>
                  </a:extLst>
                </p:cNvPr>
                <p:cNvCxnSpPr/>
                <p:nvPr/>
              </p:nvCxnSpPr>
              <p:spPr>
                <a:xfrm flipV="1">
                  <a:off x="4724400" y="2743200"/>
                  <a:ext cx="0" cy="4572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936991FB-AE9B-264F-BA4D-2F3DC84FDF40}"/>
                    </a:ext>
                  </a:extLst>
                </p:cNvPr>
                <p:cNvCxnSpPr/>
                <p:nvPr/>
              </p:nvCxnSpPr>
              <p:spPr>
                <a:xfrm flipV="1">
                  <a:off x="5410200" y="2743200"/>
                  <a:ext cx="304800" cy="4572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D3D47BBE-7587-D245-84A3-DCA20DBC219B}"/>
                    </a:ext>
                  </a:extLst>
                </p:cNvPr>
                <p:cNvCxnSpPr/>
                <p:nvPr/>
              </p:nvCxnSpPr>
              <p:spPr>
                <a:xfrm flipV="1">
                  <a:off x="5943600" y="2819400"/>
                  <a:ext cx="838200" cy="7620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98EB6BCC-135B-B941-B86B-5189082DAAE4}"/>
                    </a:ext>
                  </a:extLst>
                </p:cNvPr>
                <p:cNvCxnSpPr/>
                <p:nvPr/>
              </p:nvCxnSpPr>
              <p:spPr>
                <a:xfrm>
                  <a:off x="4953000" y="4191000"/>
                  <a:ext cx="0" cy="9906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DDE9B712-057D-4344-9687-8E5A9D162497}"/>
                    </a:ext>
                  </a:extLst>
                </p:cNvPr>
                <p:cNvCxnSpPr/>
                <p:nvPr/>
              </p:nvCxnSpPr>
              <p:spPr>
                <a:xfrm>
                  <a:off x="5562600" y="4191000"/>
                  <a:ext cx="457200" cy="6858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F555F591-1A82-0440-902C-0CEA82C9CBE4}"/>
                    </a:ext>
                  </a:extLst>
                </p:cNvPr>
                <p:cNvCxnSpPr/>
                <p:nvPr/>
              </p:nvCxnSpPr>
              <p:spPr>
                <a:xfrm>
                  <a:off x="6324600" y="3886200"/>
                  <a:ext cx="609600" cy="1524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sp>
          <p:nvSpPr>
            <p:cNvPr id="63" name="Rectangle 62">
              <a:extLst>
                <a:ext uri="{FF2B5EF4-FFF2-40B4-BE49-F238E27FC236}">
                  <a16:creationId xmlns:a16="http://schemas.microsoft.com/office/drawing/2014/main" id="{4878AD12-428D-8144-8D45-D87CE2D0D93A}"/>
                </a:ext>
              </a:extLst>
            </p:cNvPr>
            <p:cNvSpPr/>
            <p:nvPr/>
          </p:nvSpPr>
          <p:spPr>
            <a:xfrm>
              <a:off x="1799181" y="4797786"/>
              <a:ext cx="2693557" cy="646331"/>
            </a:xfrm>
            <a:prstGeom prst="rect">
              <a:avLst/>
            </a:prstGeom>
          </p:spPr>
          <p:txBody>
            <a:bodyPr wrap="square">
              <a:spAutoFit/>
            </a:bodyPr>
            <a:lstStyle/>
            <a:p>
              <a:r>
                <a:rPr lang="en-US" sz="1200" dirty="0">
                  <a:solidFill>
                    <a:schemeClr val="bg1"/>
                  </a:solidFill>
                </a:rPr>
                <a:t>Haak, Lazaridis et al. Nature 2015; Allentoft et al. Nature 2015; Mathieson et al. Nature 2018</a:t>
              </a:r>
            </a:p>
          </p:txBody>
        </p:sp>
      </p:grpSp>
    </p:spTree>
    <p:extLst>
      <p:ext uri="{BB962C8B-B14F-4D97-AF65-F5344CB8AC3E}">
        <p14:creationId xmlns:p14="http://schemas.microsoft.com/office/powerpoint/2010/main" val="43764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4E1AC8-05F3-F844-8346-919ED5704E26}"/>
              </a:ext>
            </a:extLst>
          </p:cNvPr>
          <p:cNvSpPr txBox="1">
            <a:spLocks/>
          </p:cNvSpPr>
          <p:nvPr/>
        </p:nvSpPr>
        <p:spPr>
          <a:xfrm>
            <a:off x="78712" y="85482"/>
            <a:ext cx="9065288" cy="8799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rgbClr val="FFFF00"/>
                </a:solidFill>
                <a:latin typeface="Calibri"/>
                <a:cs typeface="Calibri"/>
              </a:rPr>
              <a:t>Conjecture #2: </a:t>
            </a:r>
          </a:p>
          <a:p>
            <a:pPr algn="l"/>
            <a:r>
              <a:rPr lang="en-US" sz="2000" dirty="0">
                <a:latin typeface="Calibri"/>
                <a:cs typeface="Calibri"/>
              </a:rPr>
              <a:t>An allele at FADS1/FADS2 that aids in digestion of linoleic acids that are more common in farmer diets was selected in Europe beginning with agriculture</a:t>
            </a:r>
          </a:p>
        </p:txBody>
      </p:sp>
      <p:pic>
        <p:nvPicPr>
          <p:cNvPr id="2" name="Picture 1">
            <a:extLst>
              <a:ext uri="{FF2B5EF4-FFF2-40B4-BE49-F238E27FC236}">
                <a16:creationId xmlns:a16="http://schemas.microsoft.com/office/drawing/2014/main" id="{059AC40A-45DD-8346-8B7F-02A4F7D7A7B4}"/>
              </a:ext>
            </a:extLst>
          </p:cNvPr>
          <p:cNvPicPr>
            <a:picLocks noChangeAspect="1"/>
          </p:cNvPicPr>
          <p:nvPr/>
        </p:nvPicPr>
        <p:blipFill>
          <a:blip r:embed="rId3"/>
          <a:stretch>
            <a:fillRect/>
          </a:stretch>
        </p:blipFill>
        <p:spPr>
          <a:xfrm>
            <a:off x="263000" y="1977851"/>
            <a:ext cx="3583975" cy="1930958"/>
          </a:xfrm>
          <a:prstGeom prst="rect">
            <a:avLst/>
          </a:prstGeom>
        </p:spPr>
      </p:pic>
      <p:pic>
        <p:nvPicPr>
          <p:cNvPr id="3" name="Picture 2">
            <a:extLst>
              <a:ext uri="{FF2B5EF4-FFF2-40B4-BE49-F238E27FC236}">
                <a16:creationId xmlns:a16="http://schemas.microsoft.com/office/drawing/2014/main" id="{628E0457-CBA9-1E44-82D6-0514B997EF71}"/>
              </a:ext>
            </a:extLst>
          </p:cNvPr>
          <p:cNvPicPr>
            <a:picLocks noChangeAspect="1"/>
          </p:cNvPicPr>
          <p:nvPr/>
        </p:nvPicPr>
        <p:blipFill>
          <a:blip r:embed="rId4"/>
          <a:stretch>
            <a:fillRect/>
          </a:stretch>
        </p:blipFill>
        <p:spPr>
          <a:xfrm>
            <a:off x="4184066" y="1977851"/>
            <a:ext cx="4041877" cy="4140060"/>
          </a:xfrm>
          <a:prstGeom prst="rect">
            <a:avLst/>
          </a:prstGeom>
        </p:spPr>
      </p:pic>
      <p:grpSp>
        <p:nvGrpSpPr>
          <p:cNvPr id="6" name="Group 5">
            <a:extLst>
              <a:ext uri="{FF2B5EF4-FFF2-40B4-BE49-F238E27FC236}">
                <a16:creationId xmlns:a16="http://schemas.microsoft.com/office/drawing/2014/main" id="{C9B3A74C-01AD-5F44-8E92-3A5781B49E3A}"/>
              </a:ext>
            </a:extLst>
          </p:cNvPr>
          <p:cNvGrpSpPr/>
          <p:nvPr/>
        </p:nvGrpSpPr>
        <p:grpSpPr>
          <a:xfrm>
            <a:off x="78712" y="1001490"/>
            <a:ext cx="9065288" cy="5644877"/>
            <a:chOff x="78712" y="1001490"/>
            <a:chExt cx="9065288" cy="5644877"/>
          </a:xfrm>
        </p:grpSpPr>
        <p:sp>
          <p:nvSpPr>
            <p:cNvPr id="31" name="Rectangle 30">
              <a:extLst>
                <a:ext uri="{FF2B5EF4-FFF2-40B4-BE49-F238E27FC236}">
                  <a16:creationId xmlns:a16="http://schemas.microsoft.com/office/drawing/2014/main" id="{104203A9-1DA3-3E43-8D32-CDEF8F0AB140}"/>
                </a:ext>
              </a:extLst>
            </p:cNvPr>
            <p:cNvSpPr/>
            <p:nvPr/>
          </p:nvSpPr>
          <p:spPr>
            <a:xfrm>
              <a:off x="156553" y="6369368"/>
              <a:ext cx="2699778" cy="276999"/>
            </a:xfrm>
            <a:prstGeom prst="rect">
              <a:avLst/>
            </a:prstGeom>
          </p:spPr>
          <p:txBody>
            <a:bodyPr wrap="none">
              <a:spAutoFit/>
            </a:bodyPr>
            <a:lstStyle/>
            <a:p>
              <a:r>
                <a:rPr lang="en-US" sz="1200" dirty="0"/>
                <a:t>Mathieson and Mathieson MBE 2018</a:t>
              </a:r>
            </a:p>
          </p:txBody>
        </p:sp>
        <p:sp>
          <p:nvSpPr>
            <p:cNvPr id="20" name="Title 1">
              <a:extLst>
                <a:ext uri="{FF2B5EF4-FFF2-40B4-BE49-F238E27FC236}">
                  <a16:creationId xmlns:a16="http://schemas.microsoft.com/office/drawing/2014/main" id="{C04E8588-994B-AF4E-969F-19270D67F42F}"/>
                </a:ext>
              </a:extLst>
            </p:cNvPr>
            <p:cNvSpPr txBox="1">
              <a:spLocks/>
            </p:cNvSpPr>
            <p:nvPr/>
          </p:nvSpPr>
          <p:spPr>
            <a:xfrm>
              <a:off x="78712" y="1001490"/>
              <a:ext cx="9065288" cy="8799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4BFDFF"/>
                  </a:solidFill>
                  <a:latin typeface="Calibri"/>
                  <a:cs typeface="Calibri"/>
                </a:rPr>
                <a:t>Truth: Selection for this allele began only in the Bronze Age amid people with Steppe ancestry</a:t>
              </a:r>
              <a:endParaRPr lang="en-US" sz="1300" dirty="0">
                <a:solidFill>
                  <a:srgbClr val="4BFDFF"/>
                </a:solidFill>
                <a:latin typeface="Calibri"/>
                <a:cs typeface="Calibri"/>
              </a:endParaRPr>
            </a:p>
          </p:txBody>
        </p:sp>
        <p:pic>
          <p:nvPicPr>
            <p:cNvPr id="21" name="Picture 20">
              <a:extLst>
                <a:ext uri="{FF2B5EF4-FFF2-40B4-BE49-F238E27FC236}">
                  <a16:creationId xmlns:a16="http://schemas.microsoft.com/office/drawing/2014/main" id="{DDEFD818-3290-FA4C-A12F-C7AEC8E8A5FA}"/>
                </a:ext>
              </a:extLst>
            </p:cNvPr>
            <p:cNvPicPr>
              <a:picLocks noChangeAspect="1"/>
            </p:cNvPicPr>
            <p:nvPr/>
          </p:nvPicPr>
          <p:blipFill>
            <a:blip r:embed="rId5"/>
            <a:stretch>
              <a:fillRect/>
            </a:stretch>
          </p:blipFill>
          <p:spPr>
            <a:xfrm>
              <a:off x="156553" y="1647930"/>
              <a:ext cx="8069389" cy="4625006"/>
            </a:xfrm>
            <a:prstGeom prst="rect">
              <a:avLst/>
            </a:prstGeom>
          </p:spPr>
        </p:pic>
        <p:pic>
          <p:nvPicPr>
            <p:cNvPr id="22" name="Picture 21">
              <a:extLst>
                <a:ext uri="{FF2B5EF4-FFF2-40B4-BE49-F238E27FC236}">
                  <a16:creationId xmlns:a16="http://schemas.microsoft.com/office/drawing/2014/main" id="{C8CD9BDF-3192-3645-B709-35C8EECFF186}"/>
                </a:ext>
              </a:extLst>
            </p:cNvPr>
            <p:cNvPicPr>
              <a:picLocks noChangeAspect="1"/>
            </p:cNvPicPr>
            <p:nvPr/>
          </p:nvPicPr>
          <p:blipFill>
            <a:blip r:embed="rId6"/>
            <a:stretch>
              <a:fillRect/>
            </a:stretch>
          </p:blipFill>
          <p:spPr>
            <a:xfrm>
              <a:off x="6908107" y="4047881"/>
              <a:ext cx="947547" cy="947547"/>
            </a:xfrm>
            <a:prstGeom prst="rect">
              <a:avLst/>
            </a:prstGeom>
          </p:spPr>
        </p:pic>
      </p:grpSp>
    </p:spTree>
    <p:extLst>
      <p:ext uri="{BB962C8B-B14F-4D97-AF65-F5344CB8AC3E}">
        <p14:creationId xmlns:p14="http://schemas.microsoft.com/office/powerpoint/2010/main" val="211114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4E1AC8-05F3-F844-8346-919ED5704E26}"/>
              </a:ext>
            </a:extLst>
          </p:cNvPr>
          <p:cNvSpPr txBox="1">
            <a:spLocks/>
          </p:cNvSpPr>
          <p:nvPr/>
        </p:nvSpPr>
        <p:spPr>
          <a:xfrm>
            <a:off x="78712" y="0"/>
            <a:ext cx="9065288" cy="8799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rgbClr val="FFFF00"/>
                </a:solidFill>
                <a:latin typeface="Calibri"/>
                <a:cs typeface="Calibri"/>
              </a:rPr>
              <a:t>Conjecture #3: </a:t>
            </a:r>
          </a:p>
          <a:p>
            <a:pPr algn="l"/>
            <a:r>
              <a:rPr lang="en-US" sz="2000" dirty="0">
                <a:latin typeface="Calibri"/>
                <a:cs typeface="Calibri"/>
              </a:rPr>
              <a:t>Blue </a:t>
            </a:r>
            <a:r>
              <a:rPr lang="en-US" sz="2000" dirty="0">
                <a:cs typeface="Calibri"/>
              </a:rPr>
              <a:t>eyes rose to high frequency under selection pressure for skin-lightening related to nutrient deficiencies associated with agriculture</a:t>
            </a:r>
            <a:endParaRPr lang="en-US" sz="2000" dirty="0">
              <a:latin typeface="Calibri"/>
              <a:cs typeface="Calibri"/>
            </a:endParaRPr>
          </a:p>
        </p:txBody>
      </p:sp>
      <p:grpSp>
        <p:nvGrpSpPr>
          <p:cNvPr id="13" name="Group 12">
            <a:extLst>
              <a:ext uri="{FF2B5EF4-FFF2-40B4-BE49-F238E27FC236}">
                <a16:creationId xmlns:a16="http://schemas.microsoft.com/office/drawing/2014/main" id="{85DC8C86-795E-C248-AADB-989B79AAA9A7}"/>
              </a:ext>
            </a:extLst>
          </p:cNvPr>
          <p:cNvGrpSpPr/>
          <p:nvPr/>
        </p:nvGrpSpPr>
        <p:grpSpPr>
          <a:xfrm>
            <a:off x="275660" y="691916"/>
            <a:ext cx="8699528" cy="6079623"/>
            <a:chOff x="70336" y="716822"/>
            <a:chExt cx="8699528" cy="6079623"/>
          </a:xfrm>
        </p:grpSpPr>
        <p:grpSp>
          <p:nvGrpSpPr>
            <p:cNvPr id="14" name="Group 13">
              <a:extLst>
                <a:ext uri="{FF2B5EF4-FFF2-40B4-BE49-F238E27FC236}">
                  <a16:creationId xmlns:a16="http://schemas.microsoft.com/office/drawing/2014/main" id="{C3407C26-144B-B24F-8732-9C1F1ECA01B9}"/>
                </a:ext>
              </a:extLst>
            </p:cNvPr>
            <p:cNvGrpSpPr/>
            <p:nvPr/>
          </p:nvGrpSpPr>
          <p:grpSpPr>
            <a:xfrm>
              <a:off x="70336" y="716822"/>
              <a:ext cx="8699528" cy="5682047"/>
              <a:chOff x="115692" y="1055376"/>
              <a:chExt cx="8699528" cy="5682047"/>
            </a:xfrm>
          </p:grpSpPr>
          <p:pic>
            <p:nvPicPr>
              <p:cNvPr id="16" name="Picture 15">
                <a:extLst>
                  <a:ext uri="{FF2B5EF4-FFF2-40B4-BE49-F238E27FC236}">
                    <a16:creationId xmlns:a16="http://schemas.microsoft.com/office/drawing/2014/main" id="{F0EA9B22-E3B4-CA43-858C-2D45A86AFCBE}"/>
                  </a:ext>
                </a:extLst>
              </p:cNvPr>
              <p:cNvPicPr>
                <a:picLocks noChangeAspect="1"/>
              </p:cNvPicPr>
              <p:nvPr/>
            </p:nvPicPr>
            <p:blipFill>
              <a:blip r:embed="rId3"/>
              <a:stretch>
                <a:fillRect/>
              </a:stretch>
            </p:blipFill>
            <p:spPr>
              <a:xfrm>
                <a:off x="155887" y="1668027"/>
                <a:ext cx="8124463" cy="5069396"/>
              </a:xfrm>
              <a:prstGeom prst="rect">
                <a:avLst/>
              </a:prstGeom>
            </p:spPr>
          </p:pic>
          <p:sp>
            <p:nvSpPr>
              <p:cNvPr id="17" name="Title 1">
                <a:extLst>
                  <a:ext uri="{FF2B5EF4-FFF2-40B4-BE49-F238E27FC236}">
                    <a16:creationId xmlns:a16="http://schemas.microsoft.com/office/drawing/2014/main" id="{6D2BE2FC-9966-D14B-A919-4556162F0901}"/>
                  </a:ext>
                </a:extLst>
              </p:cNvPr>
              <p:cNvSpPr txBox="1">
                <a:spLocks/>
              </p:cNvSpPr>
              <p:nvPr/>
            </p:nvSpPr>
            <p:spPr>
              <a:xfrm>
                <a:off x="115692" y="1055376"/>
                <a:ext cx="8699528" cy="8799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4BFDFF"/>
                    </a:solidFill>
                    <a:latin typeface="Calibri"/>
                    <a:cs typeface="Calibri"/>
                  </a:rPr>
                  <a:t>Truth: Blue </a:t>
                </a:r>
                <a:r>
                  <a:rPr lang="en-US" sz="1800" dirty="0">
                    <a:solidFill>
                      <a:srgbClr val="4BFDFF"/>
                    </a:solidFill>
                    <a:cs typeface="Calibri"/>
                  </a:rPr>
                  <a:t>eyes were already at high frequency in late Western European hunter-gatherers</a:t>
                </a:r>
                <a:endParaRPr lang="en-US" sz="1300" dirty="0">
                  <a:solidFill>
                    <a:srgbClr val="4BFDFF"/>
                  </a:solidFill>
                  <a:latin typeface="Calibri"/>
                  <a:cs typeface="Calibri"/>
                </a:endParaRPr>
              </a:p>
            </p:txBody>
          </p:sp>
        </p:grpSp>
        <p:sp>
          <p:nvSpPr>
            <p:cNvPr id="15" name="Rectangle 14">
              <a:extLst>
                <a:ext uri="{FF2B5EF4-FFF2-40B4-BE49-F238E27FC236}">
                  <a16:creationId xmlns:a16="http://schemas.microsoft.com/office/drawing/2014/main" id="{2E9CBC06-84A5-8E4C-84FA-3AFC529DCA1F}"/>
                </a:ext>
              </a:extLst>
            </p:cNvPr>
            <p:cNvSpPr/>
            <p:nvPr/>
          </p:nvSpPr>
          <p:spPr>
            <a:xfrm>
              <a:off x="235771" y="6519446"/>
              <a:ext cx="6194324" cy="276999"/>
            </a:xfrm>
            <a:prstGeom prst="rect">
              <a:avLst/>
            </a:prstGeom>
          </p:spPr>
          <p:txBody>
            <a:bodyPr wrap="none">
              <a:spAutoFit/>
            </a:bodyPr>
            <a:lstStyle/>
            <a:p>
              <a:r>
                <a:rPr lang="en-US" sz="1200" dirty="0"/>
                <a:t>Olalde et al. Nature 2014; Lazaridis et al. Nature 2015; Brace et al. Nat. Ecol. </a:t>
              </a:r>
              <a:r>
                <a:rPr lang="en-US" sz="1200" dirty="0" err="1"/>
                <a:t>Evol</a:t>
              </a:r>
              <a:r>
                <a:rPr lang="en-US" sz="1200" dirty="0"/>
                <a:t>, 2019</a:t>
              </a:r>
            </a:p>
          </p:txBody>
        </p:sp>
      </p:grpSp>
      <p:grpSp>
        <p:nvGrpSpPr>
          <p:cNvPr id="23" name="Group 22">
            <a:extLst>
              <a:ext uri="{FF2B5EF4-FFF2-40B4-BE49-F238E27FC236}">
                <a16:creationId xmlns:a16="http://schemas.microsoft.com/office/drawing/2014/main" id="{54A2B3B9-DC2C-C348-8A09-1548714F48BA}"/>
              </a:ext>
            </a:extLst>
          </p:cNvPr>
          <p:cNvGrpSpPr/>
          <p:nvPr/>
        </p:nvGrpSpPr>
        <p:grpSpPr>
          <a:xfrm>
            <a:off x="272598" y="1304567"/>
            <a:ext cx="8671905" cy="5240212"/>
            <a:chOff x="272598" y="1304567"/>
            <a:chExt cx="8671905" cy="5240212"/>
          </a:xfrm>
        </p:grpSpPr>
        <p:grpSp>
          <p:nvGrpSpPr>
            <p:cNvPr id="21" name="Group 20">
              <a:extLst>
                <a:ext uri="{FF2B5EF4-FFF2-40B4-BE49-F238E27FC236}">
                  <a16:creationId xmlns:a16="http://schemas.microsoft.com/office/drawing/2014/main" id="{57E64789-FDFE-2D4E-80C8-8C356EEA688F}"/>
                </a:ext>
              </a:extLst>
            </p:cNvPr>
            <p:cNvGrpSpPr/>
            <p:nvPr/>
          </p:nvGrpSpPr>
          <p:grpSpPr>
            <a:xfrm>
              <a:off x="272598" y="1304567"/>
              <a:ext cx="8671905" cy="5240212"/>
              <a:chOff x="272598" y="1304567"/>
              <a:chExt cx="8671905" cy="5240212"/>
            </a:xfrm>
          </p:grpSpPr>
          <p:pic>
            <p:nvPicPr>
              <p:cNvPr id="19" name="Picture 18">
                <a:extLst>
                  <a:ext uri="{FF2B5EF4-FFF2-40B4-BE49-F238E27FC236}">
                    <a16:creationId xmlns:a16="http://schemas.microsoft.com/office/drawing/2014/main" id="{C272F542-BAD0-DE47-B221-FA494C976AD8}"/>
                  </a:ext>
                </a:extLst>
              </p:cNvPr>
              <p:cNvPicPr>
                <a:picLocks noChangeAspect="1"/>
              </p:cNvPicPr>
              <p:nvPr/>
            </p:nvPicPr>
            <p:blipFill>
              <a:blip r:embed="rId4"/>
              <a:stretch>
                <a:fillRect/>
              </a:stretch>
            </p:blipFill>
            <p:spPr>
              <a:xfrm>
                <a:off x="275660" y="1304567"/>
                <a:ext cx="8668843" cy="2915741"/>
              </a:xfrm>
              <a:prstGeom prst="rect">
                <a:avLst/>
              </a:prstGeom>
            </p:spPr>
          </p:pic>
          <p:pic>
            <p:nvPicPr>
              <p:cNvPr id="20" name="Picture 19">
                <a:extLst>
                  <a:ext uri="{FF2B5EF4-FFF2-40B4-BE49-F238E27FC236}">
                    <a16:creationId xmlns:a16="http://schemas.microsoft.com/office/drawing/2014/main" id="{B018BE9E-4E70-714B-9B45-A4F80A533F2D}"/>
                  </a:ext>
                </a:extLst>
              </p:cNvPr>
              <p:cNvPicPr>
                <a:picLocks noChangeAspect="1"/>
              </p:cNvPicPr>
              <p:nvPr/>
            </p:nvPicPr>
            <p:blipFill rotWithShape="1">
              <a:blip r:embed="rId5"/>
              <a:srcRect l="83601" r="1079" b="41367"/>
              <a:stretch/>
            </p:blipFill>
            <p:spPr>
              <a:xfrm>
                <a:off x="272598" y="4220308"/>
                <a:ext cx="8668843" cy="2324471"/>
              </a:xfrm>
              <a:prstGeom prst="rect">
                <a:avLst/>
              </a:prstGeom>
            </p:spPr>
          </p:pic>
        </p:grpSp>
        <p:sp>
          <p:nvSpPr>
            <p:cNvPr id="22" name="TextBox 21">
              <a:extLst>
                <a:ext uri="{FF2B5EF4-FFF2-40B4-BE49-F238E27FC236}">
                  <a16:creationId xmlns:a16="http://schemas.microsoft.com/office/drawing/2014/main" id="{0F7E3156-FADD-1D40-9407-EE4CD07DE236}"/>
                </a:ext>
              </a:extLst>
            </p:cNvPr>
            <p:cNvSpPr txBox="1"/>
            <p:nvPr/>
          </p:nvSpPr>
          <p:spPr>
            <a:xfrm>
              <a:off x="541565" y="4455019"/>
              <a:ext cx="8167718" cy="369332"/>
            </a:xfrm>
            <a:prstGeom prst="rect">
              <a:avLst/>
            </a:prstGeom>
            <a:noFill/>
          </p:spPr>
          <p:txBody>
            <a:bodyPr wrap="square" rtlCol="0">
              <a:spAutoFit/>
            </a:bodyPr>
            <a:lstStyle/>
            <a:p>
              <a:r>
                <a:rPr lang="en-US" dirty="0">
                  <a:solidFill>
                    <a:srgbClr val="002060"/>
                  </a:solidFill>
                </a:rPr>
                <a:t>But not at high frequency in eastern and central European hunter-gatherers</a:t>
              </a:r>
            </a:p>
          </p:txBody>
        </p:sp>
      </p:grpSp>
    </p:spTree>
    <p:extLst>
      <p:ext uri="{BB962C8B-B14F-4D97-AF65-F5344CB8AC3E}">
        <p14:creationId xmlns:p14="http://schemas.microsoft.com/office/powerpoint/2010/main" val="40170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4E1AC8-05F3-F844-8346-919ED5704E26}"/>
              </a:ext>
            </a:extLst>
          </p:cNvPr>
          <p:cNvSpPr txBox="1">
            <a:spLocks/>
          </p:cNvSpPr>
          <p:nvPr/>
        </p:nvSpPr>
        <p:spPr>
          <a:xfrm>
            <a:off x="78712" y="0"/>
            <a:ext cx="9065288" cy="8799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rgbClr val="FFFF00"/>
                </a:solidFill>
                <a:latin typeface="Calibri"/>
                <a:cs typeface="Calibri"/>
              </a:rPr>
              <a:t>Conjecture #4: </a:t>
            </a:r>
          </a:p>
          <a:p>
            <a:pPr algn="l"/>
            <a:r>
              <a:rPr lang="en-US" sz="2000" dirty="0">
                <a:latin typeface="Calibri"/>
                <a:cs typeface="Calibri"/>
              </a:rPr>
              <a:t>Light skin pigmentation rose to high frequency under selection pressure to address vitamin D deficiencies associated with agriculture</a:t>
            </a:r>
          </a:p>
        </p:txBody>
      </p:sp>
      <p:pic>
        <p:nvPicPr>
          <p:cNvPr id="4" name="Picture 3">
            <a:extLst>
              <a:ext uri="{FF2B5EF4-FFF2-40B4-BE49-F238E27FC236}">
                <a16:creationId xmlns:a16="http://schemas.microsoft.com/office/drawing/2014/main" id="{F9F528FF-F4F8-9740-9365-AA747C39D599}"/>
              </a:ext>
            </a:extLst>
          </p:cNvPr>
          <p:cNvPicPr>
            <a:picLocks noChangeAspect="1"/>
          </p:cNvPicPr>
          <p:nvPr/>
        </p:nvPicPr>
        <p:blipFill rotWithShape="1">
          <a:blip r:embed="rId3"/>
          <a:srcRect l="47468"/>
          <a:stretch/>
        </p:blipFill>
        <p:spPr>
          <a:xfrm>
            <a:off x="413155" y="2093124"/>
            <a:ext cx="2734545" cy="3296815"/>
          </a:xfrm>
          <a:prstGeom prst="rect">
            <a:avLst/>
          </a:prstGeom>
        </p:spPr>
      </p:pic>
      <p:pic>
        <p:nvPicPr>
          <p:cNvPr id="10" name="Picture 9">
            <a:extLst>
              <a:ext uri="{FF2B5EF4-FFF2-40B4-BE49-F238E27FC236}">
                <a16:creationId xmlns:a16="http://schemas.microsoft.com/office/drawing/2014/main" id="{CC188851-4E66-9C4A-BE28-33C28B56F061}"/>
              </a:ext>
            </a:extLst>
          </p:cNvPr>
          <p:cNvPicPr>
            <a:picLocks noChangeAspect="1"/>
          </p:cNvPicPr>
          <p:nvPr/>
        </p:nvPicPr>
        <p:blipFill rotWithShape="1">
          <a:blip r:embed="rId4"/>
          <a:srcRect l="13577" t="16487" r="7679" b="15282"/>
          <a:stretch/>
        </p:blipFill>
        <p:spPr>
          <a:xfrm>
            <a:off x="3325085" y="2086998"/>
            <a:ext cx="3041468" cy="3294271"/>
          </a:xfrm>
          <a:prstGeom prst="rect">
            <a:avLst/>
          </a:prstGeom>
        </p:spPr>
      </p:pic>
      <p:sp>
        <p:nvSpPr>
          <p:cNvPr id="11" name="Title 1">
            <a:extLst>
              <a:ext uri="{FF2B5EF4-FFF2-40B4-BE49-F238E27FC236}">
                <a16:creationId xmlns:a16="http://schemas.microsoft.com/office/drawing/2014/main" id="{D8E4E26F-AB2B-B44B-8666-D982207C98AE}"/>
              </a:ext>
            </a:extLst>
          </p:cNvPr>
          <p:cNvSpPr txBox="1">
            <a:spLocks/>
          </p:cNvSpPr>
          <p:nvPr/>
        </p:nvSpPr>
        <p:spPr>
          <a:xfrm>
            <a:off x="413155" y="1427516"/>
            <a:ext cx="8632371" cy="8799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4BFDFF"/>
                </a:solidFill>
                <a:cs typeface="Calibri"/>
              </a:rPr>
              <a:t>La </a:t>
            </a:r>
            <a:r>
              <a:rPr lang="en-US" sz="1800" dirty="0" err="1">
                <a:solidFill>
                  <a:srgbClr val="4BFDFF"/>
                </a:solidFill>
                <a:cs typeface="Calibri"/>
              </a:rPr>
              <a:t>Braña</a:t>
            </a:r>
            <a:r>
              <a:rPr lang="en-US" sz="1800" dirty="0">
                <a:solidFill>
                  <a:srgbClr val="4BFDFF"/>
                </a:solidFill>
                <a:cs typeface="Calibri"/>
              </a:rPr>
              <a:t>: Olalde et al. 2014</a:t>
            </a:r>
            <a:endParaRPr lang="en-US" sz="1300" dirty="0">
              <a:solidFill>
                <a:srgbClr val="4BFDFF"/>
              </a:solidFill>
              <a:latin typeface="Calibri"/>
              <a:cs typeface="Calibri"/>
            </a:endParaRPr>
          </a:p>
        </p:txBody>
      </p:sp>
      <p:sp>
        <p:nvSpPr>
          <p:cNvPr id="12" name="Title 1">
            <a:extLst>
              <a:ext uri="{FF2B5EF4-FFF2-40B4-BE49-F238E27FC236}">
                <a16:creationId xmlns:a16="http://schemas.microsoft.com/office/drawing/2014/main" id="{296D71DB-1E2A-AE4F-AE76-E8CA4A53DE98}"/>
              </a:ext>
            </a:extLst>
          </p:cNvPr>
          <p:cNvSpPr txBox="1">
            <a:spLocks/>
          </p:cNvSpPr>
          <p:nvPr/>
        </p:nvSpPr>
        <p:spPr>
          <a:xfrm>
            <a:off x="3202547" y="1427516"/>
            <a:ext cx="8632371" cy="8799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4BFDFF"/>
                </a:solidFill>
                <a:cs typeface="Calibri"/>
              </a:rPr>
              <a:t>Cheddar Man: Brace et al. 2019</a:t>
            </a:r>
            <a:endParaRPr lang="en-US" sz="1300" dirty="0">
              <a:solidFill>
                <a:srgbClr val="4BFDFF"/>
              </a:solidFill>
              <a:latin typeface="Calibri"/>
              <a:cs typeface="Calibri"/>
            </a:endParaRPr>
          </a:p>
        </p:txBody>
      </p:sp>
      <p:grpSp>
        <p:nvGrpSpPr>
          <p:cNvPr id="7" name="Group 6">
            <a:extLst>
              <a:ext uri="{FF2B5EF4-FFF2-40B4-BE49-F238E27FC236}">
                <a16:creationId xmlns:a16="http://schemas.microsoft.com/office/drawing/2014/main" id="{D19569E3-3393-3048-A1D8-431BB5987916}"/>
              </a:ext>
            </a:extLst>
          </p:cNvPr>
          <p:cNvGrpSpPr/>
          <p:nvPr/>
        </p:nvGrpSpPr>
        <p:grpSpPr>
          <a:xfrm>
            <a:off x="78712" y="1064459"/>
            <a:ext cx="9065288" cy="5295506"/>
            <a:chOff x="78712" y="1064459"/>
            <a:chExt cx="9065288" cy="5295506"/>
          </a:xfrm>
        </p:grpSpPr>
        <p:pic>
          <p:nvPicPr>
            <p:cNvPr id="2" name="Picture 1">
              <a:extLst>
                <a:ext uri="{FF2B5EF4-FFF2-40B4-BE49-F238E27FC236}">
                  <a16:creationId xmlns:a16="http://schemas.microsoft.com/office/drawing/2014/main" id="{93851800-8902-B342-9241-6AB1C6C08587}"/>
                </a:ext>
              </a:extLst>
            </p:cNvPr>
            <p:cNvPicPr>
              <a:picLocks noChangeAspect="1"/>
            </p:cNvPicPr>
            <p:nvPr/>
          </p:nvPicPr>
          <p:blipFill>
            <a:blip r:embed="rId5"/>
            <a:stretch>
              <a:fillRect/>
            </a:stretch>
          </p:blipFill>
          <p:spPr>
            <a:xfrm>
              <a:off x="78712" y="1645328"/>
              <a:ext cx="8854273" cy="2845197"/>
            </a:xfrm>
            <a:prstGeom prst="rect">
              <a:avLst/>
            </a:prstGeom>
          </p:spPr>
        </p:pic>
        <p:pic>
          <p:nvPicPr>
            <p:cNvPr id="18" name="Picture 17">
              <a:extLst>
                <a:ext uri="{FF2B5EF4-FFF2-40B4-BE49-F238E27FC236}">
                  <a16:creationId xmlns:a16="http://schemas.microsoft.com/office/drawing/2014/main" id="{FC874B36-C2A4-414D-9BF6-8D2B96419095}"/>
                </a:ext>
              </a:extLst>
            </p:cNvPr>
            <p:cNvPicPr>
              <a:picLocks noChangeAspect="1"/>
            </p:cNvPicPr>
            <p:nvPr/>
          </p:nvPicPr>
          <p:blipFill rotWithShape="1">
            <a:blip r:embed="rId6"/>
            <a:srcRect l="83601" r="1079" b="41367"/>
            <a:stretch/>
          </p:blipFill>
          <p:spPr>
            <a:xfrm>
              <a:off x="78712" y="4437185"/>
              <a:ext cx="8854270" cy="1922780"/>
            </a:xfrm>
            <a:prstGeom prst="rect">
              <a:avLst/>
            </a:prstGeom>
          </p:spPr>
        </p:pic>
        <p:pic>
          <p:nvPicPr>
            <p:cNvPr id="19" name="Picture 18">
              <a:extLst>
                <a:ext uri="{FF2B5EF4-FFF2-40B4-BE49-F238E27FC236}">
                  <a16:creationId xmlns:a16="http://schemas.microsoft.com/office/drawing/2014/main" id="{C67A8569-9743-1849-9CB7-0B139E296A3F}"/>
                </a:ext>
              </a:extLst>
            </p:cNvPr>
            <p:cNvPicPr>
              <a:picLocks noChangeAspect="1"/>
            </p:cNvPicPr>
            <p:nvPr/>
          </p:nvPicPr>
          <p:blipFill>
            <a:blip r:embed="rId6"/>
            <a:stretch>
              <a:fillRect/>
            </a:stretch>
          </p:blipFill>
          <p:spPr>
            <a:xfrm>
              <a:off x="3535540" y="4490525"/>
              <a:ext cx="2387600" cy="1816100"/>
            </a:xfrm>
            <a:prstGeom prst="rect">
              <a:avLst/>
            </a:prstGeom>
          </p:spPr>
        </p:pic>
        <p:sp>
          <p:nvSpPr>
            <p:cNvPr id="20" name="Title 1">
              <a:extLst>
                <a:ext uri="{FF2B5EF4-FFF2-40B4-BE49-F238E27FC236}">
                  <a16:creationId xmlns:a16="http://schemas.microsoft.com/office/drawing/2014/main" id="{3A3D579D-EC01-F845-87E6-987A0B2A44A1}"/>
                </a:ext>
              </a:extLst>
            </p:cNvPr>
            <p:cNvSpPr txBox="1">
              <a:spLocks/>
            </p:cNvSpPr>
            <p:nvPr/>
          </p:nvSpPr>
          <p:spPr>
            <a:xfrm>
              <a:off x="78712" y="1064459"/>
              <a:ext cx="9065288" cy="8799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4BFDFF"/>
                  </a:solidFill>
                  <a:latin typeface="Calibri"/>
                  <a:cs typeface="Calibri"/>
                </a:rPr>
                <a:t>Truth: Light skin was already common in eastern European and Scandinavian hunter-gatherers</a:t>
              </a:r>
              <a:endParaRPr lang="en-US" sz="1300" dirty="0">
                <a:solidFill>
                  <a:srgbClr val="4BFDFF"/>
                </a:solidFill>
                <a:latin typeface="Calibri"/>
                <a:cs typeface="Calibri"/>
              </a:endParaRPr>
            </a:p>
          </p:txBody>
        </p:sp>
      </p:grpSp>
    </p:spTree>
    <p:extLst>
      <p:ext uri="{BB962C8B-B14F-4D97-AF65-F5344CB8AC3E}">
        <p14:creationId xmlns:p14="http://schemas.microsoft.com/office/powerpoint/2010/main" val="336314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4E1AC8-05F3-F844-8346-919ED5704E26}"/>
              </a:ext>
            </a:extLst>
          </p:cNvPr>
          <p:cNvSpPr txBox="1">
            <a:spLocks/>
          </p:cNvSpPr>
          <p:nvPr/>
        </p:nvSpPr>
        <p:spPr>
          <a:xfrm>
            <a:off x="78712" y="0"/>
            <a:ext cx="9065288" cy="8799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rgbClr val="FFFF00"/>
                </a:solidFill>
                <a:latin typeface="Calibri"/>
                <a:cs typeface="Calibri"/>
              </a:rPr>
              <a:t>Disproven conjecture #5: </a:t>
            </a:r>
            <a:r>
              <a:rPr lang="en-US" sz="2000" dirty="0">
                <a:latin typeface="Calibri"/>
                <a:cs typeface="Calibri"/>
              </a:rPr>
              <a:t>Increase in salivary amylase copies is adaptation to farming</a:t>
            </a:r>
            <a:endParaRPr lang="en-US" sz="2000" i="1" dirty="0">
              <a:latin typeface="Calibri"/>
              <a:cs typeface="Calibri"/>
            </a:endParaRPr>
          </a:p>
        </p:txBody>
      </p:sp>
      <p:grpSp>
        <p:nvGrpSpPr>
          <p:cNvPr id="6" name="Group 5">
            <a:extLst>
              <a:ext uri="{FF2B5EF4-FFF2-40B4-BE49-F238E27FC236}">
                <a16:creationId xmlns:a16="http://schemas.microsoft.com/office/drawing/2014/main" id="{C9B3A74C-01AD-5F44-8E92-3A5781B49E3A}"/>
              </a:ext>
            </a:extLst>
          </p:cNvPr>
          <p:cNvGrpSpPr/>
          <p:nvPr/>
        </p:nvGrpSpPr>
        <p:grpSpPr>
          <a:xfrm>
            <a:off x="78712" y="1201614"/>
            <a:ext cx="9065288" cy="5585255"/>
            <a:chOff x="78712" y="1201614"/>
            <a:chExt cx="9065288" cy="5585255"/>
          </a:xfrm>
        </p:grpSpPr>
        <p:sp>
          <p:nvSpPr>
            <p:cNvPr id="31" name="Rectangle 30">
              <a:extLst>
                <a:ext uri="{FF2B5EF4-FFF2-40B4-BE49-F238E27FC236}">
                  <a16:creationId xmlns:a16="http://schemas.microsoft.com/office/drawing/2014/main" id="{104203A9-1DA3-3E43-8D32-CDEF8F0AB140}"/>
                </a:ext>
              </a:extLst>
            </p:cNvPr>
            <p:cNvSpPr/>
            <p:nvPr/>
          </p:nvSpPr>
          <p:spPr>
            <a:xfrm>
              <a:off x="156553" y="6369368"/>
              <a:ext cx="2699778" cy="276999"/>
            </a:xfrm>
            <a:prstGeom prst="rect">
              <a:avLst/>
            </a:prstGeom>
          </p:spPr>
          <p:txBody>
            <a:bodyPr wrap="none">
              <a:spAutoFit/>
            </a:bodyPr>
            <a:lstStyle/>
            <a:p>
              <a:r>
                <a:rPr lang="en-US" sz="1200" dirty="0"/>
                <a:t>Mathieson and Mathieson MBE 2018</a:t>
              </a:r>
            </a:p>
          </p:txBody>
        </p:sp>
        <p:sp>
          <p:nvSpPr>
            <p:cNvPr id="20" name="Title 1">
              <a:extLst>
                <a:ext uri="{FF2B5EF4-FFF2-40B4-BE49-F238E27FC236}">
                  <a16:creationId xmlns:a16="http://schemas.microsoft.com/office/drawing/2014/main" id="{C04E8588-994B-AF4E-969F-19270D67F42F}"/>
                </a:ext>
              </a:extLst>
            </p:cNvPr>
            <p:cNvSpPr txBox="1">
              <a:spLocks/>
            </p:cNvSpPr>
            <p:nvPr/>
          </p:nvSpPr>
          <p:spPr>
            <a:xfrm>
              <a:off x="78712" y="1201614"/>
              <a:ext cx="9065288" cy="8799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4BFDFF"/>
                  </a:solidFill>
                  <a:latin typeface="Calibri"/>
                  <a:cs typeface="Calibri"/>
                </a:rPr>
                <a:t>Truth: High amylase copy number was already established in late European hunter-gatherers</a:t>
              </a:r>
              <a:endParaRPr lang="en-US" sz="1300" dirty="0">
                <a:solidFill>
                  <a:srgbClr val="4BFDFF"/>
                </a:solidFill>
                <a:latin typeface="Calibri"/>
                <a:cs typeface="Calibri"/>
              </a:endParaRPr>
            </a:p>
          </p:txBody>
        </p:sp>
        <p:pic>
          <p:nvPicPr>
            <p:cNvPr id="22" name="Picture 21">
              <a:extLst>
                <a:ext uri="{FF2B5EF4-FFF2-40B4-BE49-F238E27FC236}">
                  <a16:creationId xmlns:a16="http://schemas.microsoft.com/office/drawing/2014/main" id="{C8CD9BDF-3192-3645-B709-35C8EECFF186}"/>
                </a:ext>
              </a:extLst>
            </p:cNvPr>
            <p:cNvPicPr>
              <a:picLocks noChangeAspect="1"/>
            </p:cNvPicPr>
            <p:nvPr/>
          </p:nvPicPr>
          <p:blipFill>
            <a:blip r:embed="rId3"/>
            <a:stretch>
              <a:fillRect/>
            </a:stretch>
          </p:blipFill>
          <p:spPr>
            <a:xfrm>
              <a:off x="2856331" y="5839322"/>
              <a:ext cx="947547" cy="947547"/>
            </a:xfrm>
            <a:prstGeom prst="rect">
              <a:avLst/>
            </a:prstGeom>
          </p:spPr>
        </p:pic>
      </p:grpSp>
      <p:pic>
        <p:nvPicPr>
          <p:cNvPr id="4" name="Picture 3">
            <a:extLst>
              <a:ext uri="{FF2B5EF4-FFF2-40B4-BE49-F238E27FC236}">
                <a16:creationId xmlns:a16="http://schemas.microsoft.com/office/drawing/2014/main" id="{0C40F352-7860-B64A-8974-3F4EE4E7A52D}"/>
              </a:ext>
            </a:extLst>
          </p:cNvPr>
          <p:cNvPicPr>
            <a:picLocks noChangeAspect="1"/>
          </p:cNvPicPr>
          <p:nvPr/>
        </p:nvPicPr>
        <p:blipFill>
          <a:blip r:embed="rId4"/>
          <a:stretch>
            <a:fillRect/>
          </a:stretch>
        </p:blipFill>
        <p:spPr>
          <a:xfrm>
            <a:off x="156553" y="2346567"/>
            <a:ext cx="5343915" cy="3350847"/>
          </a:xfrm>
          <a:prstGeom prst="rect">
            <a:avLst/>
          </a:prstGeom>
        </p:spPr>
      </p:pic>
      <p:pic>
        <p:nvPicPr>
          <p:cNvPr id="11" name="Picture 10">
            <a:extLst>
              <a:ext uri="{FF2B5EF4-FFF2-40B4-BE49-F238E27FC236}">
                <a16:creationId xmlns:a16="http://schemas.microsoft.com/office/drawing/2014/main" id="{E43A1E12-E8C3-7B45-9C85-D7D96D69F681}"/>
              </a:ext>
            </a:extLst>
          </p:cNvPr>
          <p:cNvPicPr>
            <a:picLocks noChangeAspect="1"/>
          </p:cNvPicPr>
          <p:nvPr/>
        </p:nvPicPr>
        <p:blipFill>
          <a:blip r:embed="rId5"/>
          <a:stretch>
            <a:fillRect/>
          </a:stretch>
        </p:blipFill>
        <p:spPr>
          <a:xfrm>
            <a:off x="156553" y="2346566"/>
            <a:ext cx="8590777" cy="3350847"/>
          </a:xfrm>
          <a:prstGeom prst="rect">
            <a:avLst/>
          </a:prstGeom>
        </p:spPr>
      </p:pic>
    </p:spTree>
    <p:extLst>
      <p:ext uri="{BB962C8B-B14F-4D97-AF65-F5344CB8AC3E}">
        <p14:creationId xmlns:p14="http://schemas.microsoft.com/office/powerpoint/2010/main" val="13414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4"/>
          <p:cNvSpPr txBox="1">
            <a:spLocks noChangeArrowheads="1"/>
          </p:cNvSpPr>
          <p:nvPr/>
        </p:nvSpPr>
        <p:spPr bwMode="auto">
          <a:xfrm>
            <a:off x="39495" y="35390"/>
            <a:ext cx="4253105" cy="707886"/>
          </a:xfrm>
          <a:prstGeom prst="rect">
            <a:avLst/>
          </a:prstGeom>
          <a:noFill/>
          <a:ln w="9525">
            <a:noFill/>
            <a:miter lim="800000"/>
            <a:headEnd/>
            <a:tailEnd/>
          </a:ln>
        </p:spPr>
        <p:txBody>
          <a:bodyPr wrap="square">
            <a:spAutoFit/>
          </a:bodyPr>
          <a:lstStyle/>
          <a:p>
            <a:r>
              <a:rPr lang="en-US" sz="4000" dirty="0">
                <a:solidFill>
                  <a:srgbClr val="FFFF00"/>
                </a:solidFill>
              </a:rPr>
              <a:t>Summary</a:t>
            </a:r>
          </a:p>
        </p:txBody>
      </p:sp>
      <p:pic>
        <p:nvPicPr>
          <p:cNvPr id="13" name="Picture 12" descr="ReichLabPhotos_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143" y="0"/>
            <a:ext cx="4570857" cy="6858000"/>
          </a:xfrm>
          <a:prstGeom prst="rect">
            <a:avLst/>
          </a:prstGeom>
        </p:spPr>
      </p:pic>
      <p:sp>
        <p:nvSpPr>
          <p:cNvPr id="16" name="Rectangle 15">
            <a:extLst>
              <a:ext uri="{FF2B5EF4-FFF2-40B4-BE49-F238E27FC236}">
                <a16:creationId xmlns:a16="http://schemas.microsoft.com/office/drawing/2014/main" id="{0DD24364-9B41-C843-9F88-0A222CB1D172}"/>
              </a:ext>
            </a:extLst>
          </p:cNvPr>
          <p:cNvSpPr/>
          <p:nvPr/>
        </p:nvSpPr>
        <p:spPr>
          <a:xfrm>
            <a:off x="13661" y="1941160"/>
            <a:ext cx="4338414" cy="923330"/>
          </a:xfrm>
          <a:prstGeom prst="rect">
            <a:avLst/>
          </a:prstGeom>
        </p:spPr>
        <p:txBody>
          <a:bodyPr wrap="square">
            <a:spAutoFit/>
          </a:bodyPr>
          <a:lstStyle/>
          <a:p>
            <a:r>
              <a:rPr lang="en-US" dirty="0"/>
              <a:t>Ancient DNA is showing us that much of what we thought we knew is wrong about human biology in the past is wrong</a:t>
            </a:r>
            <a:endParaRPr lang="en-US" dirty="0">
              <a:solidFill>
                <a:srgbClr val="4BFDFF"/>
              </a:solidFill>
            </a:endParaRPr>
          </a:p>
        </p:txBody>
      </p:sp>
      <p:grpSp>
        <p:nvGrpSpPr>
          <p:cNvPr id="5" name="Group 4">
            <a:extLst>
              <a:ext uri="{FF2B5EF4-FFF2-40B4-BE49-F238E27FC236}">
                <a16:creationId xmlns:a16="http://schemas.microsoft.com/office/drawing/2014/main" id="{A097DC93-0DA7-764A-A2AF-7BA8CC2394FB}"/>
              </a:ext>
            </a:extLst>
          </p:cNvPr>
          <p:cNvGrpSpPr/>
          <p:nvPr/>
        </p:nvGrpSpPr>
        <p:grpSpPr>
          <a:xfrm>
            <a:off x="4254500" y="-12702"/>
            <a:ext cx="4889500" cy="6870702"/>
            <a:chOff x="4254500" y="-12702"/>
            <a:chExt cx="4889500" cy="6870702"/>
          </a:xfrm>
        </p:grpSpPr>
        <p:grpSp>
          <p:nvGrpSpPr>
            <p:cNvPr id="14" name="Group 13"/>
            <p:cNvGrpSpPr/>
            <p:nvPr/>
          </p:nvGrpSpPr>
          <p:grpSpPr>
            <a:xfrm>
              <a:off x="4254500" y="-12702"/>
              <a:ext cx="4889500" cy="6870702"/>
              <a:chOff x="4292600" y="-2"/>
              <a:chExt cx="4889500" cy="6870702"/>
            </a:xfrm>
          </p:grpSpPr>
          <p:sp>
            <p:nvSpPr>
              <p:cNvPr id="28" name="Rectangle 27"/>
              <p:cNvSpPr/>
              <p:nvPr/>
            </p:nvSpPr>
            <p:spPr>
              <a:xfrm>
                <a:off x="4292600" y="88900"/>
                <a:ext cx="4889500" cy="67818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74"/>
              <p:cNvSpPr txBox="1">
                <a:spLocks noChangeArrowheads="1"/>
              </p:cNvSpPr>
              <p:nvPr/>
            </p:nvSpPr>
            <p:spPr bwMode="auto">
              <a:xfrm>
                <a:off x="4330700" y="-2"/>
                <a:ext cx="4838700" cy="830997"/>
              </a:xfrm>
              <a:prstGeom prst="rect">
                <a:avLst/>
              </a:prstGeom>
              <a:solidFill>
                <a:schemeClr val="bg1"/>
              </a:solidFill>
              <a:ln w="9525">
                <a:noFill/>
                <a:miter lim="800000"/>
                <a:headEnd/>
                <a:tailEnd/>
              </a:ln>
            </p:spPr>
            <p:txBody>
              <a:bodyPr wrap="square">
                <a:spAutoFit/>
              </a:bodyPr>
              <a:lstStyle/>
              <a:p>
                <a:r>
                  <a:rPr lang="en-US" sz="3100" dirty="0">
                    <a:solidFill>
                      <a:srgbClr val="4BFDFF"/>
                    </a:solidFill>
                  </a:rPr>
                  <a:t>People in our laboratory</a:t>
                </a:r>
              </a:p>
              <a:p>
                <a:r>
                  <a:rPr lang="en-US" sz="1700" dirty="0">
                    <a:solidFill>
                      <a:srgbClr val="4BFDFF"/>
                    </a:solidFill>
                  </a:rPr>
                  <a:t>(and many collaborators and past lab members)</a:t>
                </a:r>
              </a:p>
            </p:txBody>
          </p:sp>
        </p:grpSp>
        <p:grpSp>
          <p:nvGrpSpPr>
            <p:cNvPr id="11" name="Group 10"/>
            <p:cNvGrpSpPr/>
            <p:nvPr/>
          </p:nvGrpSpPr>
          <p:grpSpPr>
            <a:xfrm>
              <a:off x="4435196" y="6225110"/>
              <a:ext cx="4569104" cy="555103"/>
              <a:chOff x="4330700" y="7005827"/>
              <a:chExt cx="4569104" cy="555103"/>
            </a:xfrm>
          </p:grpSpPr>
          <p:pic>
            <p:nvPicPr>
              <p:cNvPr id="30" name="Picture 29">
                <a:extLst>
                  <a:ext uri="{FF2B5EF4-FFF2-40B4-BE49-F238E27FC236}">
                    <a16:creationId xmlns:a16="http://schemas.microsoft.com/office/drawing/2014/main" id="{555F57C9-0EE8-5C4D-9B72-0B3E45557FB5}"/>
                  </a:ext>
                </a:extLst>
              </p:cNvPr>
              <p:cNvPicPr>
                <a:picLocks noChangeAspect="1"/>
              </p:cNvPicPr>
              <p:nvPr/>
            </p:nvPicPr>
            <p:blipFill>
              <a:blip r:embed="rId4"/>
              <a:stretch>
                <a:fillRect/>
              </a:stretch>
            </p:blipFill>
            <p:spPr>
              <a:xfrm>
                <a:off x="5968999" y="7005827"/>
                <a:ext cx="1870889" cy="542544"/>
              </a:xfrm>
              <a:prstGeom prst="rect">
                <a:avLst/>
              </a:prstGeom>
            </p:spPr>
          </p:pic>
          <p:pic>
            <p:nvPicPr>
              <p:cNvPr id="31" name="Picture 30"/>
              <p:cNvPicPr>
                <a:picLocks noChangeAspect="1"/>
              </p:cNvPicPr>
              <p:nvPr/>
            </p:nvPicPr>
            <p:blipFill>
              <a:blip r:embed="rId5"/>
              <a:stretch>
                <a:fillRect/>
              </a:stretch>
            </p:blipFill>
            <p:spPr>
              <a:xfrm>
                <a:off x="4330700" y="7005828"/>
                <a:ext cx="591542" cy="542544"/>
              </a:xfrm>
              <a:prstGeom prst="rect">
                <a:avLst/>
              </a:prstGeom>
              <a:solidFill>
                <a:schemeClr val="tx1"/>
              </a:solidFill>
            </p:spPr>
          </p:pic>
          <p:pic>
            <p:nvPicPr>
              <p:cNvPr id="32" name="Picture 31"/>
              <p:cNvPicPr>
                <a:picLocks noChangeAspect="1"/>
              </p:cNvPicPr>
              <p:nvPr/>
            </p:nvPicPr>
            <p:blipFill>
              <a:blip r:embed="rId6"/>
              <a:stretch>
                <a:fillRect/>
              </a:stretch>
            </p:blipFill>
            <p:spPr>
              <a:xfrm>
                <a:off x="7909520" y="7018386"/>
                <a:ext cx="990284" cy="542544"/>
              </a:xfrm>
              <a:prstGeom prst="rect">
                <a:avLst/>
              </a:prstGeom>
            </p:spPr>
          </p:pic>
          <p:pic>
            <p:nvPicPr>
              <p:cNvPr id="33" name="Picture 32"/>
              <p:cNvPicPr>
                <a:picLocks noChangeAspect="1"/>
              </p:cNvPicPr>
              <p:nvPr/>
            </p:nvPicPr>
            <p:blipFill rotWithShape="1">
              <a:blip r:embed="rId7"/>
              <a:srcRect t="16500" b="15500"/>
              <a:stretch/>
            </p:blipFill>
            <p:spPr>
              <a:xfrm>
                <a:off x="5016501" y="7009110"/>
                <a:ext cx="869915" cy="542544"/>
              </a:xfrm>
              <a:prstGeom prst="rect">
                <a:avLst/>
              </a:prstGeom>
            </p:spPr>
          </p:pic>
        </p:grpSp>
        <p:sp>
          <p:nvSpPr>
            <p:cNvPr id="36" name="TextBox 74"/>
            <p:cNvSpPr txBox="1">
              <a:spLocks noChangeArrowheads="1"/>
            </p:cNvSpPr>
            <p:nvPr/>
          </p:nvSpPr>
          <p:spPr bwMode="auto">
            <a:xfrm>
              <a:off x="4406900" y="5638798"/>
              <a:ext cx="4737100" cy="553998"/>
            </a:xfrm>
            <a:prstGeom prst="rect">
              <a:avLst/>
            </a:prstGeom>
            <a:solidFill>
              <a:schemeClr val="bg1"/>
            </a:solidFill>
            <a:ln w="9525">
              <a:noFill/>
              <a:miter lim="800000"/>
              <a:headEnd/>
              <a:tailEnd/>
            </a:ln>
          </p:spPr>
          <p:txBody>
            <a:bodyPr wrap="square">
              <a:spAutoFit/>
            </a:bodyPr>
            <a:lstStyle/>
            <a:p>
              <a:r>
                <a:rPr lang="en-US" sz="3000" dirty="0">
                  <a:solidFill>
                    <a:srgbClr val="4BFDFF"/>
                  </a:solidFill>
                </a:rPr>
                <a:t>Grant Support</a:t>
              </a:r>
            </a:p>
          </p:txBody>
        </p:sp>
        <p:pic>
          <p:nvPicPr>
            <p:cNvPr id="3" name="Picture 2">
              <a:extLst>
                <a:ext uri="{FF2B5EF4-FFF2-40B4-BE49-F238E27FC236}">
                  <a16:creationId xmlns:a16="http://schemas.microsoft.com/office/drawing/2014/main" id="{602414AB-2A1C-6D44-968C-3E8B68A52661}"/>
                </a:ext>
              </a:extLst>
            </p:cNvPr>
            <p:cNvPicPr>
              <a:picLocks noChangeAspect="1"/>
            </p:cNvPicPr>
            <p:nvPr/>
          </p:nvPicPr>
          <p:blipFill>
            <a:blip r:embed="rId8"/>
            <a:stretch>
              <a:fillRect/>
            </a:stretch>
          </p:blipFill>
          <p:spPr>
            <a:xfrm>
              <a:off x="4325358" y="877329"/>
              <a:ext cx="4678942" cy="4843783"/>
            </a:xfrm>
            <a:prstGeom prst="rect">
              <a:avLst/>
            </a:prstGeom>
          </p:spPr>
        </p:pic>
      </p:grpSp>
    </p:spTree>
    <p:extLst>
      <p:ext uri="{BB962C8B-B14F-4D97-AF65-F5344CB8AC3E}">
        <p14:creationId xmlns:p14="http://schemas.microsoft.com/office/powerpoint/2010/main" val="225956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a:xfrm>
            <a:off x="200464" y="2866860"/>
            <a:ext cx="8813799" cy="838201"/>
          </a:xfrm>
          <a:prstGeom prst="rect">
            <a:avLst/>
          </a:prstGeom>
        </p:spPr>
        <p:txBody>
          <a:bodyPr/>
          <a:lstStyle/>
          <a:p>
            <a:pPr algn="ctr">
              <a:defRPr/>
            </a:pPr>
            <a:r>
              <a:rPr lang="en-US" sz="5000" dirty="0">
                <a:solidFill>
                  <a:srgbClr val="FFFF00"/>
                </a:solidFill>
                <a:latin typeface="Arial" pitchFamily="34" charset="0"/>
                <a:ea typeface="+mj-ea"/>
                <a:cs typeface="Arial" pitchFamily="34" charset="0"/>
              </a:rPr>
              <a:t>Four surprises </a:t>
            </a:r>
          </a:p>
          <a:p>
            <a:pPr algn="ctr">
              <a:defRPr/>
            </a:pPr>
            <a:endParaRPr lang="en-US" sz="5000" dirty="0">
              <a:solidFill>
                <a:srgbClr val="FFFF00"/>
              </a:solidFill>
              <a:latin typeface="Arial" pitchFamily="34" charset="0"/>
              <a:ea typeface="+mj-ea"/>
              <a:cs typeface="Arial" pitchFamily="34" charset="0"/>
            </a:endParaRPr>
          </a:p>
        </p:txBody>
      </p:sp>
    </p:spTree>
    <p:extLst>
      <p:ext uri="{BB962C8B-B14F-4D97-AF65-F5344CB8AC3E}">
        <p14:creationId xmlns:p14="http://schemas.microsoft.com/office/powerpoint/2010/main" val="4181126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152400" y="1196795"/>
            <a:ext cx="9203360" cy="2664005"/>
            <a:chOff x="-152400" y="1196795"/>
            <a:chExt cx="9203360" cy="2664005"/>
          </a:xfrm>
        </p:grpSpPr>
        <p:pic>
          <p:nvPicPr>
            <p:cNvPr id="39" name="Picture 2" descr="One view of the expansion of anatomically and behaviourally modern humans out of Africa around 50 thousand years ago (KYA). Times and routes are very uncertain.&#10;[Genome Research Limited]"/>
            <p:cNvPicPr>
              <a:picLocks noChangeAspect="1" noChangeArrowheads="1"/>
            </p:cNvPicPr>
            <p:nvPr/>
          </p:nvPicPr>
          <p:blipFill>
            <a:blip r:embed="rId3" cstate="print"/>
            <a:srcRect l="867" t="11690" r="3680" b="14369"/>
            <a:stretch>
              <a:fillRect/>
            </a:stretch>
          </p:blipFill>
          <p:spPr bwMode="auto">
            <a:xfrm>
              <a:off x="2873620" y="1196795"/>
              <a:ext cx="6177340" cy="2664005"/>
            </a:xfrm>
            <a:prstGeom prst="rect">
              <a:avLst/>
            </a:prstGeom>
            <a:noFill/>
            <a:ln w="9525">
              <a:noFill/>
              <a:miter lim="800000"/>
              <a:headEnd/>
              <a:tailEnd/>
            </a:ln>
          </p:spPr>
        </p:pic>
        <p:pic>
          <p:nvPicPr>
            <p:cNvPr id="40" name="Picture 9"/>
            <p:cNvPicPr>
              <a:picLocks noChangeAspect="1" noChangeArrowheads="1"/>
            </p:cNvPicPr>
            <p:nvPr/>
          </p:nvPicPr>
          <p:blipFill rotWithShape="1">
            <a:blip r:embed="rId4" cstate="print"/>
            <a:srcRect l="12806" r="13940"/>
            <a:stretch/>
          </p:blipFill>
          <p:spPr bwMode="auto">
            <a:xfrm flipH="1">
              <a:off x="380997" y="1270000"/>
              <a:ext cx="2133603" cy="1942168"/>
            </a:xfrm>
            <a:prstGeom prst="rect">
              <a:avLst/>
            </a:prstGeom>
            <a:noFill/>
            <a:ln w="9525">
              <a:noFill/>
              <a:miter lim="800000"/>
              <a:headEnd/>
              <a:tailEnd/>
            </a:ln>
          </p:spPr>
        </p:pic>
        <p:sp>
          <p:nvSpPr>
            <p:cNvPr id="41" name="TextBox 48"/>
            <p:cNvSpPr txBox="1">
              <a:spLocks noChangeArrowheads="1"/>
            </p:cNvSpPr>
            <p:nvPr/>
          </p:nvSpPr>
          <p:spPr bwMode="auto">
            <a:xfrm>
              <a:off x="-152400" y="3185309"/>
              <a:ext cx="3370264" cy="415498"/>
            </a:xfrm>
            <a:prstGeom prst="rect">
              <a:avLst/>
            </a:prstGeom>
            <a:noFill/>
            <a:ln w="9525">
              <a:noFill/>
              <a:miter lim="800000"/>
              <a:headEnd/>
              <a:tailEnd/>
            </a:ln>
          </p:spPr>
          <p:txBody>
            <a:bodyPr wrap="square">
              <a:spAutoFit/>
            </a:bodyPr>
            <a:lstStyle/>
            <a:p>
              <a:pPr algn="ctr"/>
              <a:r>
                <a:rPr lang="en-US" sz="2100" dirty="0"/>
                <a:t>Cro-Magnon</a:t>
              </a:r>
            </a:p>
          </p:txBody>
        </p:sp>
      </p:grpSp>
      <p:sp>
        <p:nvSpPr>
          <p:cNvPr id="18" name="Down Arrow 17"/>
          <p:cNvSpPr/>
          <p:nvPr/>
        </p:nvSpPr>
        <p:spPr>
          <a:xfrm>
            <a:off x="8953500" y="-1366838"/>
            <a:ext cx="2286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6" name="Text Box 2"/>
          <p:cNvSpPr txBox="1">
            <a:spLocks noChangeArrowheads="1"/>
          </p:cNvSpPr>
          <p:nvPr/>
        </p:nvSpPr>
        <p:spPr bwMode="auto">
          <a:xfrm>
            <a:off x="0" y="115888"/>
            <a:ext cx="9144000" cy="615553"/>
          </a:xfrm>
          <a:prstGeom prst="rect">
            <a:avLst/>
          </a:prstGeom>
          <a:noFill/>
          <a:ln w="9525">
            <a:noFill/>
            <a:miter lim="800000"/>
            <a:headEnd/>
            <a:tailEnd/>
          </a:ln>
        </p:spPr>
        <p:txBody>
          <a:bodyPr>
            <a:spAutoFit/>
          </a:bodyPr>
          <a:lstStyle/>
          <a:p>
            <a:pPr algn="ctr"/>
            <a:r>
              <a:rPr lang="en-US" sz="3400" dirty="0">
                <a:solidFill>
                  <a:srgbClr val="FFFF00"/>
                </a:solidFill>
              </a:rPr>
              <a:t>First surprise </a:t>
            </a:r>
            <a:r>
              <a:rPr lang="mr-IN" sz="3400" dirty="0">
                <a:solidFill>
                  <a:srgbClr val="FFFF00"/>
                </a:solidFill>
              </a:rPr>
              <a:t>–</a:t>
            </a:r>
            <a:r>
              <a:rPr lang="en-US" sz="3400" dirty="0">
                <a:solidFill>
                  <a:srgbClr val="FFFF00"/>
                </a:solidFill>
              </a:rPr>
              <a:t> Archaic Humans</a:t>
            </a:r>
            <a:endParaRPr lang="en-US" sz="3400" dirty="0"/>
          </a:p>
        </p:txBody>
      </p:sp>
      <p:grpSp>
        <p:nvGrpSpPr>
          <p:cNvPr id="11" name="Group 10"/>
          <p:cNvGrpSpPr/>
          <p:nvPr/>
        </p:nvGrpSpPr>
        <p:grpSpPr>
          <a:xfrm>
            <a:off x="-165100" y="4019548"/>
            <a:ext cx="9236043" cy="2695575"/>
            <a:chOff x="-165100" y="4019548"/>
            <a:chExt cx="9236043" cy="2695575"/>
          </a:xfrm>
        </p:grpSpPr>
        <p:grpSp>
          <p:nvGrpSpPr>
            <p:cNvPr id="9" name="Group 8"/>
            <p:cNvGrpSpPr/>
            <p:nvPr/>
          </p:nvGrpSpPr>
          <p:grpSpPr>
            <a:xfrm>
              <a:off x="419100" y="4019548"/>
              <a:ext cx="8651843" cy="2695575"/>
              <a:chOff x="419100" y="4019548"/>
              <a:chExt cx="8651843" cy="2695575"/>
            </a:xfrm>
          </p:grpSpPr>
          <p:pic>
            <p:nvPicPr>
              <p:cNvPr id="8194" name="Picture 4"/>
              <p:cNvPicPr>
                <a:picLocks noChangeAspect="1" noChangeArrowheads="1"/>
              </p:cNvPicPr>
              <p:nvPr/>
            </p:nvPicPr>
            <p:blipFill rotWithShape="1">
              <a:blip r:embed="rId5" cstate="print"/>
              <a:srcRect l="9808" t="7395" r="12708" b="3224"/>
              <a:stretch/>
            </p:blipFill>
            <p:spPr bwMode="auto">
              <a:xfrm>
                <a:off x="419100" y="4071996"/>
                <a:ext cx="2103120" cy="2158758"/>
              </a:xfrm>
              <a:prstGeom prst="rect">
                <a:avLst/>
              </a:prstGeom>
              <a:noFill/>
              <a:ln w="9525">
                <a:noFill/>
                <a:miter lim="800000"/>
                <a:headEnd/>
                <a:tailEnd/>
              </a:ln>
            </p:spPr>
          </p:pic>
          <p:grpSp>
            <p:nvGrpSpPr>
              <p:cNvPr id="8" name="Group 7"/>
              <p:cNvGrpSpPr/>
              <p:nvPr/>
            </p:nvGrpSpPr>
            <p:grpSpPr>
              <a:xfrm>
                <a:off x="2866119" y="4019548"/>
                <a:ext cx="6204824" cy="2695575"/>
                <a:chOff x="2866119" y="4019548"/>
                <a:chExt cx="6204824" cy="2695575"/>
              </a:xfrm>
            </p:grpSpPr>
            <p:pic>
              <p:nvPicPr>
                <p:cNvPr id="8208" name="Picture 2" descr="version3"/>
                <p:cNvPicPr>
                  <a:picLocks noChangeAspect="1" noChangeArrowheads="1"/>
                </p:cNvPicPr>
                <p:nvPr/>
              </p:nvPicPr>
              <p:blipFill>
                <a:blip r:embed="rId6" cstate="print"/>
                <a:srcRect t="26871"/>
                <a:stretch>
                  <a:fillRect/>
                </a:stretch>
              </p:blipFill>
              <p:spPr bwMode="auto">
                <a:xfrm>
                  <a:off x="2866119" y="4019548"/>
                  <a:ext cx="6204824" cy="2695575"/>
                </a:xfrm>
                <a:prstGeom prst="rect">
                  <a:avLst/>
                </a:prstGeom>
                <a:noFill/>
                <a:ln w="9525">
                  <a:noFill/>
                  <a:miter lim="800000"/>
                  <a:headEnd/>
                  <a:tailEnd/>
                </a:ln>
              </p:spPr>
            </p:pic>
            <p:sp>
              <p:nvSpPr>
                <p:cNvPr id="29" name="Rectangle 5"/>
                <p:cNvSpPr>
                  <a:spLocks noChangeArrowheads="1"/>
                </p:cNvSpPr>
                <p:nvPr/>
              </p:nvSpPr>
              <p:spPr bwMode="auto">
                <a:xfrm>
                  <a:off x="5981700" y="4038601"/>
                  <a:ext cx="3073400" cy="673099"/>
                </a:xfrm>
                <a:prstGeom prst="rect">
                  <a:avLst/>
                </a:prstGeom>
                <a:solidFill>
                  <a:srgbClr val="FFFFFF"/>
                </a:solidFill>
                <a:ln w="9525">
                  <a:noFill/>
                  <a:miter lim="800000"/>
                  <a:headEnd/>
                  <a:tailEnd/>
                </a:ln>
              </p:spPr>
              <p:txBody>
                <a:bodyPr anchor="ctr"/>
                <a:lstStyle/>
                <a:p>
                  <a:pPr algn="r"/>
                  <a:r>
                    <a:rPr lang="en-US" sz="1700" dirty="0" err="1">
                      <a:solidFill>
                        <a:srgbClr val="000000"/>
                      </a:solidFill>
                    </a:rPr>
                    <a:t>Neandertals</a:t>
                  </a:r>
                  <a:r>
                    <a:rPr lang="en-US" sz="1700" dirty="0">
                      <a:solidFill>
                        <a:srgbClr val="000000"/>
                      </a:solidFill>
                    </a:rPr>
                    <a:t>: </a:t>
                  </a:r>
                </a:p>
                <a:p>
                  <a:pPr algn="r"/>
                  <a:r>
                    <a:rPr lang="en-US" sz="1700" dirty="0">
                      <a:solidFill>
                        <a:srgbClr val="000000"/>
                      </a:solidFill>
                    </a:rPr>
                    <a:t>~400,000-40,000 years ago</a:t>
                  </a:r>
                </a:p>
              </p:txBody>
            </p:sp>
          </p:grpSp>
        </p:grpSp>
        <p:sp>
          <p:nvSpPr>
            <p:cNvPr id="35" name="TextBox 48"/>
            <p:cNvSpPr txBox="1">
              <a:spLocks noChangeArrowheads="1"/>
            </p:cNvSpPr>
            <p:nvPr/>
          </p:nvSpPr>
          <p:spPr bwMode="auto">
            <a:xfrm>
              <a:off x="-165100" y="6119009"/>
              <a:ext cx="3370264" cy="415498"/>
            </a:xfrm>
            <a:prstGeom prst="rect">
              <a:avLst/>
            </a:prstGeom>
            <a:noFill/>
            <a:ln w="9525">
              <a:noFill/>
              <a:miter lim="800000"/>
              <a:headEnd/>
              <a:tailEnd/>
            </a:ln>
          </p:spPr>
          <p:txBody>
            <a:bodyPr wrap="square">
              <a:spAutoFit/>
            </a:bodyPr>
            <a:lstStyle/>
            <a:p>
              <a:pPr algn="ctr"/>
              <a:r>
                <a:rPr lang="en-US" sz="2100" dirty="0"/>
                <a:t>La </a:t>
              </a:r>
              <a:r>
                <a:rPr lang="en-US" sz="2100" dirty="0" err="1"/>
                <a:t>Ferrassie</a:t>
              </a:r>
              <a:endParaRPr lang="en-US" sz="2100" dirty="0"/>
            </a:p>
          </p:txBody>
        </p:sp>
      </p:grpSp>
      <p:sp>
        <p:nvSpPr>
          <p:cNvPr id="37" name="TextBox 48"/>
          <p:cNvSpPr txBox="1">
            <a:spLocks noChangeArrowheads="1"/>
          </p:cNvSpPr>
          <p:nvPr/>
        </p:nvSpPr>
        <p:spPr bwMode="auto">
          <a:xfrm>
            <a:off x="5930900" y="3248809"/>
            <a:ext cx="3124200" cy="615553"/>
          </a:xfrm>
          <a:prstGeom prst="rect">
            <a:avLst/>
          </a:prstGeom>
          <a:solidFill>
            <a:schemeClr val="tx1"/>
          </a:solidFill>
          <a:ln w="9525">
            <a:noFill/>
            <a:miter lim="800000"/>
            <a:headEnd/>
            <a:tailEnd/>
          </a:ln>
        </p:spPr>
        <p:txBody>
          <a:bodyPr wrap="square">
            <a:spAutoFit/>
          </a:bodyPr>
          <a:lstStyle/>
          <a:p>
            <a:pPr algn="r"/>
            <a:r>
              <a:rPr lang="en-US" sz="1700" dirty="0">
                <a:solidFill>
                  <a:schemeClr val="bg1"/>
                </a:solidFill>
              </a:rPr>
              <a:t>“Modern” humans:</a:t>
            </a:r>
          </a:p>
          <a:p>
            <a:pPr algn="r"/>
            <a:r>
              <a:rPr lang="en-US" sz="1700" dirty="0">
                <a:solidFill>
                  <a:schemeClr val="bg1"/>
                </a:solidFill>
              </a:rPr>
              <a:t>~300,000 years ago to present</a:t>
            </a:r>
          </a:p>
        </p:txBody>
      </p:sp>
    </p:spTree>
    <p:extLst>
      <p:ext uri="{BB962C8B-B14F-4D97-AF65-F5344CB8AC3E}">
        <p14:creationId xmlns:p14="http://schemas.microsoft.com/office/powerpoint/2010/main" val="83644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2" name="Picture 2" descr="Image_11"/>
          <p:cNvPicPr>
            <a:picLocks noChangeAspect="1" noChangeArrowheads="1"/>
          </p:cNvPicPr>
          <p:nvPr/>
        </p:nvPicPr>
        <p:blipFill>
          <a:blip r:embed="rId3" cstate="print">
            <a:lum bright="30000" contrast="66000"/>
          </a:blip>
          <a:srcRect t="2046" b="8237"/>
          <a:stretch>
            <a:fillRect/>
          </a:stretch>
        </p:blipFill>
        <p:spPr bwMode="auto">
          <a:xfrm>
            <a:off x="762000" y="914400"/>
            <a:ext cx="8140700" cy="5943600"/>
          </a:xfrm>
          <a:prstGeom prst="rect">
            <a:avLst/>
          </a:prstGeom>
          <a:solidFill>
            <a:schemeClr val="tx1"/>
          </a:solidFill>
          <a:ln w="9525">
            <a:noFill/>
            <a:miter lim="800000"/>
            <a:headEnd/>
            <a:tailEnd/>
          </a:ln>
        </p:spPr>
      </p:pic>
      <p:sp>
        <p:nvSpPr>
          <p:cNvPr id="13" name="Rectangle 12"/>
          <p:cNvSpPr/>
          <p:nvPr/>
        </p:nvSpPr>
        <p:spPr bwMode="auto">
          <a:xfrm>
            <a:off x="0" y="838200"/>
            <a:ext cx="1066800" cy="601980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12" name="Rectangle 11"/>
          <p:cNvSpPr/>
          <p:nvPr/>
        </p:nvSpPr>
        <p:spPr>
          <a:xfrm>
            <a:off x="0" y="-101600"/>
            <a:ext cx="9144000" cy="10779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pSp>
        <p:nvGrpSpPr>
          <p:cNvPr id="3" name="Group 22"/>
          <p:cNvGrpSpPr>
            <a:grpSpLocks/>
          </p:cNvGrpSpPr>
          <p:nvPr/>
        </p:nvGrpSpPr>
        <p:grpSpPr bwMode="auto">
          <a:xfrm>
            <a:off x="5299075" y="1992313"/>
            <a:ext cx="2562225" cy="3978275"/>
            <a:chOff x="5299075" y="1992313"/>
            <a:chExt cx="2562225" cy="3978275"/>
          </a:xfrm>
        </p:grpSpPr>
        <p:grpSp>
          <p:nvGrpSpPr>
            <p:cNvPr id="4" name="Group 6"/>
            <p:cNvGrpSpPr>
              <a:grpSpLocks/>
            </p:cNvGrpSpPr>
            <p:nvPr/>
          </p:nvGrpSpPr>
          <p:grpSpPr bwMode="auto">
            <a:xfrm>
              <a:off x="5299075" y="1992313"/>
              <a:ext cx="1447800" cy="1447800"/>
              <a:chOff x="870" y="474"/>
              <a:chExt cx="912" cy="912"/>
            </a:xfrm>
          </p:grpSpPr>
          <p:sp>
            <p:nvSpPr>
              <p:cNvPr id="10260" name="Oval 7"/>
              <p:cNvSpPr>
                <a:spLocks noChangeArrowheads="1"/>
              </p:cNvSpPr>
              <p:nvPr/>
            </p:nvSpPr>
            <p:spPr bwMode="auto">
              <a:xfrm>
                <a:off x="870" y="474"/>
                <a:ext cx="912" cy="912"/>
              </a:xfrm>
              <a:prstGeom prst="ellipse">
                <a:avLst/>
              </a:prstGeom>
              <a:noFill/>
              <a:ln w="76200">
                <a:solidFill>
                  <a:srgbClr val="FF0066"/>
                </a:solidFill>
                <a:round/>
                <a:headEnd/>
                <a:tailEnd/>
              </a:ln>
            </p:spPr>
            <p:txBody>
              <a:bodyPr wrap="none" anchor="ctr"/>
              <a:lstStyle/>
              <a:p>
                <a:endParaRPr lang="en-US"/>
              </a:p>
            </p:txBody>
          </p:sp>
          <p:sp>
            <p:nvSpPr>
              <p:cNvPr id="10261" name="Text Box 8"/>
              <p:cNvSpPr txBox="1">
                <a:spLocks noChangeArrowheads="1"/>
              </p:cNvSpPr>
              <p:nvPr/>
            </p:nvSpPr>
            <p:spPr bwMode="auto">
              <a:xfrm>
                <a:off x="1155" y="654"/>
                <a:ext cx="351" cy="519"/>
              </a:xfrm>
              <a:prstGeom prst="rect">
                <a:avLst/>
              </a:prstGeom>
              <a:noFill/>
              <a:ln w="9525">
                <a:noFill/>
                <a:miter lim="800000"/>
                <a:headEnd/>
                <a:tailEnd/>
              </a:ln>
            </p:spPr>
            <p:txBody>
              <a:bodyPr wrap="none">
                <a:spAutoFit/>
              </a:bodyPr>
              <a:lstStyle/>
              <a:p>
                <a:r>
                  <a:rPr lang="en-GB" sz="4800" b="1">
                    <a:solidFill>
                      <a:srgbClr val="FF0066"/>
                    </a:solidFill>
                  </a:rPr>
                  <a:t>?</a:t>
                </a:r>
                <a:endParaRPr lang="en-US" sz="4800" b="1">
                  <a:solidFill>
                    <a:srgbClr val="FF0066"/>
                  </a:solidFill>
                </a:endParaRPr>
              </a:p>
            </p:txBody>
          </p:sp>
        </p:grpSp>
        <p:grpSp>
          <p:nvGrpSpPr>
            <p:cNvPr id="5" name="Group 12"/>
            <p:cNvGrpSpPr>
              <a:grpSpLocks/>
            </p:cNvGrpSpPr>
            <p:nvPr/>
          </p:nvGrpSpPr>
          <p:grpSpPr bwMode="auto">
            <a:xfrm>
              <a:off x="6705600" y="4776788"/>
              <a:ext cx="1155700" cy="1193800"/>
              <a:chOff x="4430" y="2610"/>
              <a:chExt cx="728" cy="752"/>
            </a:xfrm>
          </p:grpSpPr>
          <p:sp>
            <p:nvSpPr>
              <p:cNvPr id="10258" name="Oval 10"/>
              <p:cNvSpPr>
                <a:spLocks noChangeArrowheads="1"/>
              </p:cNvSpPr>
              <p:nvPr/>
            </p:nvSpPr>
            <p:spPr bwMode="auto">
              <a:xfrm>
                <a:off x="4430" y="2610"/>
                <a:ext cx="728" cy="752"/>
              </a:xfrm>
              <a:prstGeom prst="ellipse">
                <a:avLst/>
              </a:prstGeom>
              <a:noFill/>
              <a:ln w="76200">
                <a:solidFill>
                  <a:srgbClr val="FF0066"/>
                </a:solidFill>
                <a:round/>
                <a:headEnd/>
                <a:tailEnd/>
              </a:ln>
            </p:spPr>
            <p:txBody>
              <a:bodyPr wrap="none" anchor="ctr"/>
              <a:lstStyle/>
              <a:p>
                <a:endParaRPr lang="en-US"/>
              </a:p>
            </p:txBody>
          </p:sp>
          <p:sp>
            <p:nvSpPr>
              <p:cNvPr id="10259" name="Text Box 11"/>
              <p:cNvSpPr txBox="1">
                <a:spLocks noChangeArrowheads="1"/>
              </p:cNvSpPr>
              <p:nvPr/>
            </p:nvSpPr>
            <p:spPr bwMode="auto">
              <a:xfrm>
                <a:off x="4618" y="2702"/>
                <a:ext cx="351" cy="519"/>
              </a:xfrm>
              <a:prstGeom prst="rect">
                <a:avLst/>
              </a:prstGeom>
              <a:noFill/>
              <a:ln w="9525">
                <a:noFill/>
                <a:miter lim="800000"/>
                <a:headEnd/>
                <a:tailEnd/>
              </a:ln>
            </p:spPr>
            <p:txBody>
              <a:bodyPr wrap="none">
                <a:spAutoFit/>
              </a:bodyPr>
              <a:lstStyle/>
              <a:p>
                <a:r>
                  <a:rPr lang="en-GB" sz="4800" b="1">
                    <a:solidFill>
                      <a:srgbClr val="FF0066"/>
                    </a:solidFill>
                  </a:rPr>
                  <a:t>?</a:t>
                </a:r>
                <a:endParaRPr lang="en-US" sz="4800" b="1">
                  <a:solidFill>
                    <a:srgbClr val="FF0066"/>
                  </a:solidFill>
                </a:endParaRPr>
              </a:p>
            </p:txBody>
          </p:sp>
        </p:grpSp>
      </p:grpSp>
      <p:sp>
        <p:nvSpPr>
          <p:cNvPr id="14" name="Rectangle 13"/>
          <p:cNvSpPr/>
          <p:nvPr/>
        </p:nvSpPr>
        <p:spPr>
          <a:xfrm>
            <a:off x="8229600" y="838200"/>
            <a:ext cx="914400" cy="601980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10248" name="Rectangle 3"/>
          <p:cNvSpPr>
            <a:spLocks noChangeArrowheads="1"/>
          </p:cNvSpPr>
          <p:nvPr/>
        </p:nvSpPr>
        <p:spPr bwMode="auto">
          <a:xfrm>
            <a:off x="0" y="171450"/>
            <a:ext cx="9144000" cy="695325"/>
          </a:xfrm>
          <a:prstGeom prst="rect">
            <a:avLst/>
          </a:prstGeom>
          <a:noFill/>
          <a:ln w="9525">
            <a:noFill/>
            <a:miter lim="800000"/>
            <a:headEnd/>
            <a:tailEnd/>
          </a:ln>
        </p:spPr>
        <p:txBody>
          <a:bodyPr anchor="ctr"/>
          <a:lstStyle/>
          <a:p>
            <a:pPr algn="ctr"/>
            <a:r>
              <a:rPr lang="en-US" sz="3800" dirty="0">
                <a:solidFill>
                  <a:schemeClr val="bg1"/>
                </a:solidFill>
              </a:rPr>
              <a:t>Was there interbreeding?</a:t>
            </a:r>
          </a:p>
        </p:txBody>
      </p:sp>
      <p:grpSp>
        <p:nvGrpSpPr>
          <p:cNvPr id="6" name="Group 24"/>
          <p:cNvGrpSpPr>
            <a:grpSpLocks/>
          </p:cNvGrpSpPr>
          <p:nvPr/>
        </p:nvGrpSpPr>
        <p:grpSpPr bwMode="auto">
          <a:xfrm>
            <a:off x="1628775" y="1352550"/>
            <a:ext cx="2901950" cy="2997200"/>
            <a:chOff x="1628775" y="1352550"/>
            <a:chExt cx="2901950" cy="2997200"/>
          </a:xfrm>
        </p:grpSpPr>
        <p:grpSp>
          <p:nvGrpSpPr>
            <p:cNvPr id="7" name="Group 5"/>
            <p:cNvGrpSpPr>
              <a:grpSpLocks/>
            </p:cNvGrpSpPr>
            <p:nvPr/>
          </p:nvGrpSpPr>
          <p:grpSpPr bwMode="auto">
            <a:xfrm>
              <a:off x="1628775" y="1352550"/>
              <a:ext cx="1447800" cy="1447800"/>
              <a:chOff x="870" y="474"/>
              <a:chExt cx="912" cy="912"/>
            </a:xfrm>
          </p:grpSpPr>
          <p:sp>
            <p:nvSpPr>
              <p:cNvPr id="10254" name="Oval 3"/>
              <p:cNvSpPr>
                <a:spLocks noChangeArrowheads="1"/>
              </p:cNvSpPr>
              <p:nvPr/>
            </p:nvSpPr>
            <p:spPr bwMode="auto">
              <a:xfrm>
                <a:off x="870" y="474"/>
                <a:ext cx="912" cy="912"/>
              </a:xfrm>
              <a:prstGeom prst="ellipse">
                <a:avLst/>
              </a:prstGeom>
              <a:noFill/>
              <a:ln w="76200">
                <a:solidFill>
                  <a:srgbClr val="FF0066"/>
                </a:solidFill>
                <a:round/>
                <a:headEnd/>
                <a:tailEnd/>
              </a:ln>
            </p:spPr>
            <p:txBody>
              <a:bodyPr wrap="none" anchor="ctr"/>
              <a:lstStyle/>
              <a:p>
                <a:endParaRPr lang="en-US"/>
              </a:p>
            </p:txBody>
          </p:sp>
          <p:sp>
            <p:nvSpPr>
              <p:cNvPr id="10255" name="Text Box 4"/>
              <p:cNvSpPr txBox="1">
                <a:spLocks noChangeArrowheads="1"/>
              </p:cNvSpPr>
              <p:nvPr/>
            </p:nvSpPr>
            <p:spPr bwMode="auto">
              <a:xfrm>
                <a:off x="1155" y="654"/>
                <a:ext cx="351" cy="519"/>
              </a:xfrm>
              <a:prstGeom prst="rect">
                <a:avLst/>
              </a:prstGeom>
              <a:noFill/>
              <a:ln w="9525">
                <a:noFill/>
                <a:miter lim="800000"/>
                <a:headEnd/>
                <a:tailEnd/>
              </a:ln>
            </p:spPr>
            <p:txBody>
              <a:bodyPr wrap="none">
                <a:spAutoFit/>
              </a:bodyPr>
              <a:lstStyle/>
              <a:p>
                <a:r>
                  <a:rPr lang="en-GB" sz="4800" b="1">
                    <a:solidFill>
                      <a:srgbClr val="FF0066"/>
                    </a:solidFill>
                  </a:rPr>
                  <a:t>?</a:t>
                </a:r>
                <a:endParaRPr lang="en-US" sz="4800" b="1">
                  <a:solidFill>
                    <a:srgbClr val="FF0066"/>
                  </a:solidFill>
                </a:endParaRPr>
              </a:p>
            </p:txBody>
          </p:sp>
        </p:grpSp>
        <p:grpSp>
          <p:nvGrpSpPr>
            <p:cNvPr id="8" name="Group 5"/>
            <p:cNvGrpSpPr>
              <a:grpSpLocks/>
            </p:cNvGrpSpPr>
            <p:nvPr/>
          </p:nvGrpSpPr>
          <p:grpSpPr bwMode="auto">
            <a:xfrm>
              <a:off x="3082925" y="2901950"/>
              <a:ext cx="1447800" cy="1447800"/>
              <a:chOff x="870" y="474"/>
              <a:chExt cx="912" cy="912"/>
            </a:xfrm>
          </p:grpSpPr>
          <p:sp>
            <p:nvSpPr>
              <p:cNvPr id="10252" name="Oval 3"/>
              <p:cNvSpPr>
                <a:spLocks noChangeArrowheads="1"/>
              </p:cNvSpPr>
              <p:nvPr/>
            </p:nvSpPr>
            <p:spPr bwMode="auto">
              <a:xfrm>
                <a:off x="870" y="474"/>
                <a:ext cx="912" cy="912"/>
              </a:xfrm>
              <a:prstGeom prst="ellipse">
                <a:avLst/>
              </a:prstGeom>
              <a:noFill/>
              <a:ln w="76200">
                <a:solidFill>
                  <a:srgbClr val="FF0066"/>
                </a:solidFill>
                <a:round/>
                <a:headEnd/>
                <a:tailEnd/>
              </a:ln>
            </p:spPr>
            <p:txBody>
              <a:bodyPr wrap="none" anchor="ctr"/>
              <a:lstStyle/>
              <a:p>
                <a:endParaRPr lang="en-US"/>
              </a:p>
            </p:txBody>
          </p:sp>
          <p:sp>
            <p:nvSpPr>
              <p:cNvPr id="10253" name="Text Box 4"/>
              <p:cNvSpPr txBox="1">
                <a:spLocks noChangeArrowheads="1"/>
              </p:cNvSpPr>
              <p:nvPr/>
            </p:nvSpPr>
            <p:spPr bwMode="auto">
              <a:xfrm>
                <a:off x="1155" y="654"/>
                <a:ext cx="351" cy="519"/>
              </a:xfrm>
              <a:prstGeom prst="rect">
                <a:avLst/>
              </a:prstGeom>
              <a:noFill/>
              <a:ln w="9525">
                <a:noFill/>
                <a:miter lim="800000"/>
                <a:headEnd/>
                <a:tailEnd/>
              </a:ln>
            </p:spPr>
            <p:txBody>
              <a:bodyPr wrap="none">
                <a:spAutoFit/>
              </a:bodyPr>
              <a:lstStyle/>
              <a:p>
                <a:r>
                  <a:rPr lang="en-GB" sz="4800" b="1">
                    <a:solidFill>
                      <a:srgbClr val="FF0066"/>
                    </a:solidFill>
                  </a:rPr>
                  <a:t>?</a:t>
                </a:r>
                <a:endParaRPr lang="en-US" sz="4800" b="1">
                  <a:solidFill>
                    <a:srgbClr val="FF0066"/>
                  </a:solidFill>
                </a:endParaRPr>
              </a:p>
            </p:txBody>
          </p:sp>
        </p:grpSp>
      </p:grpSp>
    </p:spTree>
    <p:extLst>
      <p:ext uri="{BB962C8B-B14F-4D97-AF65-F5344CB8AC3E}">
        <p14:creationId xmlns:p14="http://schemas.microsoft.com/office/powerpoint/2010/main" val="172037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 name="Text Box 21"/>
          <p:cNvSpPr txBox="1">
            <a:spLocks noChangeArrowheads="1"/>
          </p:cNvSpPr>
          <p:nvPr/>
        </p:nvSpPr>
        <p:spPr bwMode="auto">
          <a:xfrm>
            <a:off x="3032125" y="2130425"/>
            <a:ext cx="600075" cy="519113"/>
          </a:xfrm>
          <a:prstGeom prst="rect">
            <a:avLst/>
          </a:prstGeom>
          <a:noFill/>
          <a:ln w="9525">
            <a:noFill/>
            <a:miter lim="800000"/>
            <a:headEnd/>
            <a:tailEnd/>
          </a:ln>
        </p:spPr>
        <p:txBody>
          <a:bodyPr wrap="none">
            <a:spAutoFit/>
          </a:bodyPr>
          <a:lstStyle/>
          <a:p>
            <a:r>
              <a:rPr lang="en-US" sz="2800" b="1">
                <a:latin typeface="Arial Unicode MS" pitchFamily="34" charset="-128"/>
              </a:rPr>
              <a:t>T?</a:t>
            </a:r>
          </a:p>
        </p:txBody>
      </p:sp>
      <p:sp>
        <p:nvSpPr>
          <p:cNvPr id="27" name="Text Box 22"/>
          <p:cNvSpPr txBox="1">
            <a:spLocks noChangeArrowheads="1"/>
          </p:cNvSpPr>
          <p:nvPr/>
        </p:nvSpPr>
        <p:spPr bwMode="auto">
          <a:xfrm>
            <a:off x="4794250" y="2159000"/>
            <a:ext cx="658813" cy="519113"/>
          </a:xfrm>
          <a:prstGeom prst="rect">
            <a:avLst/>
          </a:prstGeom>
          <a:noFill/>
          <a:ln w="9525">
            <a:noFill/>
            <a:miter lim="800000"/>
            <a:headEnd/>
            <a:tailEnd/>
          </a:ln>
        </p:spPr>
        <p:txBody>
          <a:bodyPr wrap="none">
            <a:spAutoFit/>
          </a:bodyPr>
          <a:lstStyle/>
          <a:p>
            <a:r>
              <a:rPr lang="en-US" sz="2800" b="1">
                <a:latin typeface="Arial Unicode MS" pitchFamily="34" charset="-128"/>
              </a:rPr>
              <a:t>G?</a:t>
            </a:r>
          </a:p>
        </p:txBody>
      </p:sp>
      <p:sp>
        <p:nvSpPr>
          <p:cNvPr id="28" name="Line 23"/>
          <p:cNvSpPr>
            <a:spLocks noChangeShapeType="1"/>
          </p:cNvSpPr>
          <p:nvPr/>
        </p:nvSpPr>
        <p:spPr bwMode="auto">
          <a:xfrm flipH="1">
            <a:off x="4305300" y="2420938"/>
            <a:ext cx="476250" cy="104775"/>
          </a:xfrm>
          <a:prstGeom prst="line">
            <a:avLst/>
          </a:prstGeom>
          <a:noFill/>
          <a:ln w="57150">
            <a:solidFill>
              <a:srgbClr val="FF0000"/>
            </a:solidFill>
            <a:round/>
            <a:headEnd/>
            <a:tailEnd type="triangle" w="med" len="med"/>
          </a:ln>
        </p:spPr>
        <p:txBody>
          <a:bodyPr/>
          <a:lstStyle/>
          <a:p>
            <a:endParaRPr lang="en-US"/>
          </a:p>
        </p:txBody>
      </p:sp>
      <p:sp>
        <p:nvSpPr>
          <p:cNvPr id="29" name="Line 24"/>
          <p:cNvSpPr>
            <a:spLocks noChangeShapeType="1"/>
          </p:cNvSpPr>
          <p:nvPr/>
        </p:nvSpPr>
        <p:spPr bwMode="auto">
          <a:xfrm>
            <a:off x="3648075" y="2420938"/>
            <a:ext cx="476250" cy="104775"/>
          </a:xfrm>
          <a:prstGeom prst="line">
            <a:avLst/>
          </a:prstGeom>
          <a:noFill/>
          <a:ln w="57150">
            <a:solidFill>
              <a:srgbClr val="FF0000"/>
            </a:solidFill>
            <a:round/>
            <a:headEnd/>
            <a:tailEnd type="triangle" w="med" len="med"/>
          </a:ln>
        </p:spPr>
        <p:txBody>
          <a:bodyPr/>
          <a:lstStyle/>
          <a:p>
            <a:endParaRPr lang="en-US"/>
          </a:p>
        </p:txBody>
      </p:sp>
      <p:grpSp>
        <p:nvGrpSpPr>
          <p:cNvPr id="2" name="Group 40"/>
          <p:cNvGrpSpPr>
            <a:grpSpLocks/>
          </p:cNvGrpSpPr>
          <p:nvPr/>
        </p:nvGrpSpPr>
        <p:grpSpPr bwMode="auto">
          <a:xfrm>
            <a:off x="1447800" y="5487988"/>
            <a:ext cx="5546725" cy="1416050"/>
            <a:chOff x="1002863" y="6375390"/>
            <a:chExt cx="5546725" cy="1415831"/>
          </a:xfrm>
        </p:grpSpPr>
        <p:sp>
          <p:nvSpPr>
            <p:cNvPr id="20500" name="TextBox 69"/>
            <p:cNvSpPr txBox="1">
              <a:spLocks noChangeArrowheads="1"/>
            </p:cNvSpPr>
            <p:nvPr/>
          </p:nvSpPr>
          <p:spPr bwMode="auto">
            <a:xfrm>
              <a:off x="5254188" y="6416665"/>
              <a:ext cx="1295400" cy="476250"/>
            </a:xfrm>
            <a:prstGeom prst="rect">
              <a:avLst/>
            </a:prstGeom>
            <a:noFill/>
            <a:ln w="9525">
              <a:noFill/>
              <a:miter lim="800000"/>
              <a:headEnd/>
              <a:tailEnd/>
            </a:ln>
          </p:spPr>
          <p:txBody>
            <a:bodyPr>
              <a:spAutoFit/>
            </a:bodyPr>
            <a:lstStyle/>
            <a:p>
              <a:r>
                <a:rPr lang="en-US" sz="2500"/>
                <a:t>84,025</a:t>
              </a:r>
              <a:endParaRPr lang="en-US" sz="3000"/>
            </a:p>
          </p:txBody>
        </p:sp>
        <p:sp>
          <p:nvSpPr>
            <p:cNvPr id="20501" name="TextBox 69"/>
            <p:cNvSpPr txBox="1">
              <a:spLocks noChangeArrowheads="1"/>
            </p:cNvSpPr>
            <p:nvPr/>
          </p:nvSpPr>
          <p:spPr bwMode="auto">
            <a:xfrm>
              <a:off x="1002863" y="6375390"/>
              <a:ext cx="1295400" cy="477838"/>
            </a:xfrm>
            <a:prstGeom prst="rect">
              <a:avLst/>
            </a:prstGeom>
            <a:noFill/>
            <a:ln w="9525">
              <a:noFill/>
              <a:miter lim="800000"/>
              <a:headEnd/>
              <a:tailEnd/>
            </a:ln>
          </p:spPr>
          <p:txBody>
            <a:bodyPr>
              <a:spAutoFit/>
            </a:bodyPr>
            <a:lstStyle/>
            <a:p>
              <a:r>
                <a:rPr lang="en-US" sz="2500"/>
                <a:t>92,066</a:t>
              </a:r>
              <a:endParaRPr lang="en-US" sz="3000"/>
            </a:p>
          </p:txBody>
        </p:sp>
        <p:sp>
          <p:nvSpPr>
            <p:cNvPr id="20502" name="TextBox 69"/>
            <p:cNvSpPr txBox="1">
              <a:spLocks noChangeArrowheads="1"/>
            </p:cNvSpPr>
            <p:nvPr/>
          </p:nvSpPr>
          <p:spPr bwMode="auto">
            <a:xfrm>
              <a:off x="3471426" y="6405553"/>
              <a:ext cx="1295400" cy="477837"/>
            </a:xfrm>
            <a:prstGeom prst="rect">
              <a:avLst/>
            </a:prstGeom>
            <a:noFill/>
            <a:ln w="9525">
              <a:noFill/>
              <a:miter lim="800000"/>
              <a:headEnd/>
              <a:tailEnd/>
            </a:ln>
          </p:spPr>
          <p:txBody>
            <a:bodyPr>
              <a:spAutoFit/>
            </a:bodyPr>
            <a:lstStyle/>
            <a:p>
              <a:r>
                <a:rPr lang="en-US" sz="2500"/>
                <a:t>&gt;&gt;</a:t>
              </a:r>
              <a:endParaRPr lang="en-US" sz="3000"/>
            </a:p>
          </p:txBody>
        </p:sp>
        <p:sp>
          <p:nvSpPr>
            <p:cNvPr id="20503" name="TextBox 69"/>
            <p:cNvSpPr txBox="1">
              <a:spLocks noChangeArrowheads="1"/>
            </p:cNvSpPr>
            <p:nvPr/>
          </p:nvSpPr>
          <p:spPr bwMode="auto">
            <a:xfrm>
              <a:off x="2708070" y="6929447"/>
              <a:ext cx="2438400" cy="861774"/>
            </a:xfrm>
            <a:prstGeom prst="rect">
              <a:avLst/>
            </a:prstGeom>
            <a:noFill/>
            <a:ln w="9525">
              <a:noFill/>
              <a:miter lim="800000"/>
              <a:headEnd/>
              <a:tailEnd/>
            </a:ln>
          </p:spPr>
          <p:txBody>
            <a:bodyPr>
              <a:spAutoFit/>
            </a:bodyPr>
            <a:lstStyle/>
            <a:p>
              <a:pPr algn="r"/>
              <a:r>
                <a:rPr lang="en-US" sz="2500">
                  <a:solidFill>
                    <a:srgbClr val="FFFF00"/>
                  </a:solidFill>
                </a:rPr>
                <a:t>Very significant: 10.5 stand. dev.</a:t>
              </a:r>
            </a:p>
          </p:txBody>
        </p:sp>
      </p:grpSp>
      <p:grpSp>
        <p:nvGrpSpPr>
          <p:cNvPr id="3" name="Group 39"/>
          <p:cNvGrpSpPr>
            <a:grpSpLocks/>
          </p:cNvGrpSpPr>
          <p:nvPr/>
        </p:nvGrpSpPr>
        <p:grpSpPr bwMode="auto">
          <a:xfrm>
            <a:off x="1752600" y="1503363"/>
            <a:ext cx="5041900" cy="3981450"/>
            <a:chOff x="2149475" y="2318670"/>
            <a:chExt cx="5041900" cy="3982108"/>
          </a:xfrm>
        </p:grpSpPr>
        <p:grpSp>
          <p:nvGrpSpPr>
            <p:cNvPr id="4" name="Group 6"/>
            <p:cNvGrpSpPr>
              <a:grpSpLocks/>
            </p:cNvGrpSpPr>
            <p:nvPr/>
          </p:nvGrpSpPr>
          <p:grpSpPr bwMode="auto">
            <a:xfrm>
              <a:off x="4527550" y="2913657"/>
              <a:ext cx="203200" cy="2209800"/>
              <a:chOff x="1208" y="1424"/>
              <a:chExt cx="160" cy="2096"/>
            </a:xfrm>
            <a:solidFill>
              <a:srgbClr val="07CEE9"/>
            </a:solidFill>
          </p:grpSpPr>
          <p:sp>
            <p:nvSpPr>
              <p:cNvPr id="7" name="Oval 7"/>
              <p:cNvSpPr>
                <a:spLocks noChangeArrowheads="1"/>
              </p:cNvSpPr>
              <p:nvPr/>
            </p:nvSpPr>
            <p:spPr bwMode="auto">
              <a:xfrm>
                <a:off x="1216" y="1424"/>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8" name="Oval 8"/>
              <p:cNvSpPr>
                <a:spLocks noChangeArrowheads="1"/>
              </p:cNvSpPr>
              <p:nvPr/>
            </p:nvSpPr>
            <p:spPr bwMode="auto">
              <a:xfrm>
                <a:off x="1216" y="2544"/>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9" name="Oval 9"/>
              <p:cNvSpPr>
                <a:spLocks noChangeArrowheads="1"/>
              </p:cNvSpPr>
              <p:nvPr/>
            </p:nvSpPr>
            <p:spPr bwMode="auto">
              <a:xfrm>
                <a:off x="1208" y="2312"/>
                <a:ext cx="160" cy="288"/>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grpSp>
        <p:grpSp>
          <p:nvGrpSpPr>
            <p:cNvPr id="5" name="Group 28"/>
            <p:cNvGrpSpPr>
              <a:grpSpLocks/>
            </p:cNvGrpSpPr>
            <p:nvPr/>
          </p:nvGrpSpPr>
          <p:grpSpPr bwMode="auto">
            <a:xfrm>
              <a:off x="2149475" y="3571865"/>
              <a:ext cx="5041900" cy="2728913"/>
              <a:chOff x="2148840" y="3683360"/>
              <a:chExt cx="5043055" cy="2730140"/>
            </a:xfrm>
          </p:grpSpPr>
          <p:grpSp>
            <p:nvGrpSpPr>
              <p:cNvPr id="6" name="Group 2"/>
              <p:cNvGrpSpPr>
                <a:grpSpLocks/>
              </p:cNvGrpSpPr>
              <p:nvPr/>
            </p:nvGrpSpPr>
            <p:grpSpPr bwMode="auto">
              <a:xfrm>
                <a:off x="2393950" y="4203700"/>
                <a:ext cx="203200" cy="2209800"/>
                <a:chOff x="1208" y="1424"/>
                <a:chExt cx="160" cy="2096"/>
              </a:xfrm>
              <a:solidFill>
                <a:srgbClr val="07CEE9"/>
              </a:solidFill>
            </p:grpSpPr>
            <p:sp>
              <p:nvSpPr>
                <p:cNvPr id="23" name="Oval 3"/>
                <p:cNvSpPr>
                  <a:spLocks noChangeArrowheads="1"/>
                </p:cNvSpPr>
                <p:nvPr/>
              </p:nvSpPr>
              <p:spPr bwMode="auto">
                <a:xfrm>
                  <a:off x="1216" y="1424"/>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24" name="Oval 4"/>
                <p:cNvSpPr>
                  <a:spLocks noChangeArrowheads="1"/>
                </p:cNvSpPr>
                <p:nvPr/>
              </p:nvSpPr>
              <p:spPr bwMode="auto">
                <a:xfrm>
                  <a:off x="1216" y="2544"/>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25" name="Oval 5"/>
                <p:cNvSpPr>
                  <a:spLocks noChangeArrowheads="1"/>
                </p:cNvSpPr>
                <p:nvPr/>
              </p:nvSpPr>
              <p:spPr bwMode="auto">
                <a:xfrm>
                  <a:off x="1208" y="2312"/>
                  <a:ext cx="160" cy="288"/>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grpSp>
          <p:grpSp>
            <p:nvGrpSpPr>
              <p:cNvPr id="10" name="Group 10"/>
              <p:cNvGrpSpPr>
                <a:grpSpLocks/>
              </p:cNvGrpSpPr>
              <p:nvPr/>
            </p:nvGrpSpPr>
            <p:grpSpPr bwMode="auto">
              <a:xfrm>
                <a:off x="6635750" y="4203700"/>
                <a:ext cx="203200" cy="2209800"/>
                <a:chOff x="1208" y="1424"/>
                <a:chExt cx="160" cy="2096"/>
              </a:xfrm>
              <a:solidFill>
                <a:srgbClr val="07CEE9"/>
              </a:solidFill>
            </p:grpSpPr>
            <p:sp>
              <p:nvSpPr>
                <p:cNvPr id="20" name="Oval 11"/>
                <p:cNvSpPr>
                  <a:spLocks noChangeArrowheads="1"/>
                </p:cNvSpPr>
                <p:nvPr/>
              </p:nvSpPr>
              <p:spPr bwMode="auto">
                <a:xfrm>
                  <a:off x="1216" y="1424"/>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21" name="Oval 12"/>
                <p:cNvSpPr>
                  <a:spLocks noChangeArrowheads="1"/>
                </p:cNvSpPr>
                <p:nvPr/>
              </p:nvSpPr>
              <p:spPr bwMode="auto">
                <a:xfrm>
                  <a:off x="1216" y="2544"/>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22" name="Oval 13"/>
                <p:cNvSpPr>
                  <a:spLocks noChangeArrowheads="1"/>
                </p:cNvSpPr>
                <p:nvPr/>
              </p:nvSpPr>
              <p:spPr bwMode="auto">
                <a:xfrm>
                  <a:off x="1208" y="2312"/>
                  <a:ext cx="160" cy="288"/>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grpSp>
          <p:sp>
            <p:nvSpPr>
              <p:cNvPr id="20494" name="Text Box 14"/>
              <p:cNvSpPr txBox="1">
                <a:spLocks noChangeArrowheads="1"/>
              </p:cNvSpPr>
              <p:nvPr/>
            </p:nvSpPr>
            <p:spPr bwMode="auto">
              <a:xfrm>
                <a:off x="2148840" y="3683360"/>
                <a:ext cx="902811" cy="369332"/>
              </a:xfrm>
              <a:prstGeom prst="rect">
                <a:avLst/>
              </a:prstGeom>
              <a:noFill/>
              <a:ln w="9525">
                <a:noFill/>
                <a:miter lim="800000"/>
                <a:headEnd/>
                <a:tailEnd/>
              </a:ln>
            </p:spPr>
            <p:txBody>
              <a:bodyPr wrap="none">
                <a:spAutoFit/>
              </a:bodyPr>
              <a:lstStyle/>
              <a:p>
                <a:r>
                  <a:rPr lang="en-US"/>
                  <a:t>French</a:t>
                </a:r>
              </a:p>
            </p:txBody>
          </p:sp>
          <p:sp>
            <p:nvSpPr>
              <p:cNvPr id="20495" name="Text Box 15"/>
              <p:cNvSpPr txBox="1">
                <a:spLocks noChangeArrowheads="1"/>
              </p:cNvSpPr>
              <p:nvPr/>
            </p:nvSpPr>
            <p:spPr bwMode="auto">
              <a:xfrm>
                <a:off x="6284595" y="3775075"/>
                <a:ext cx="907300" cy="369332"/>
              </a:xfrm>
              <a:prstGeom prst="rect">
                <a:avLst/>
              </a:prstGeom>
              <a:noFill/>
              <a:ln w="9525">
                <a:noFill/>
                <a:miter lim="800000"/>
                <a:headEnd/>
                <a:tailEnd/>
              </a:ln>
            </p:spPr>
            <p:txBody>
              <a:bodyPr wrap="none">
                <a:spAutoFit/>
              </a:bodyPr>
              <a:lstStyle/>
              <a:p>
                <a:r>
                  <a:rPr lang="en-US"/>
                  <a:t>Yoruba</a:t>
                </a:r>
              </a:p>
            </p:txBody>
          </p:sp>
          <p:sp>
            <p:nvSpPr>
              <p:cNvPr id="20496" name="Text Box 17"/>
              <p:cNvSpPr txBox="1">
                <a:spLocks noChangeArrowheads="1"/>
              </p:cNvSpPr>
              <p:nvPr/>
            </p:nvSpPr>
            <p:spPr bwMode="auto">
              <a:xfrm>
                <a:off x="2924175" y="4262438"/>
                <a:ext cx="401638" cy="519112"/>
              </a:xfrm>
              <a:prstGeom prst="rect">
                <a:avLst/>
              </a:prstGeom>
              <a:noFill/>
              <a:ln w="9525">
                <a:noFill/>
                <a:miter lim="800000"/>
                <a:headEnd/>
                <a:tailEnd/>
              </a:ln>
            </p:spPr>
            <p:txBody>
              <a:bodyPr wrap="none">
                <a:spAutoFit/>
              </a:bodyPr>
              <a:lstStyle/>
              <a:p>
                <a:r>
                  <a:rPr lang="en-US" sz="2800" b="1">
                    <a:latin typeface="Arial Unicode MS" pitchFamily="34" charset="-128"/>
                  </a:rPr>
                  <a:t>T</a:t>
                </a:r>
              </a:p>
            </p:txBody>
          </p:sp>
          <p:sp>
            <p:nvSpPr>
              <p:cNvPr id="20497" name="Text Box 18"/>
              <p:cNvSpPr txBox="1">
                <a:spLocks noChangeArrowheads="1"/>
              </p:cNvSpPr>
              <p:nvPr/>
            </p:nvSpPr>
            <p:spPr bwMode="auto">
              <a:xfrm>
                <a:off x="5838825" y="4271963"/>
                <a:ext cx="460375" cy="519112"/>
              </a:xfrm>
              <a:prstGeom prst="rect">
                <a:avLst/>
              </a:prstGeom>
              <a:noFill/>
              <a:ln w="9525">
                <a:noFill/>
                <a:miter lim="800000"/>
                <a:headEnd/>
                <a:tailEnd/>
              </a:ln>
            </p:spPr>
            <p:txBody>
              <a:bodyPr wrap="none">
                <a:spAutoFit/>
              </a:bodyPr>
              <a:lstStyle/>
              <a:p>
                <a:r>
                  <a:rPr lang="en-US" sz="2800" b="1">
                    <a:latin typeface="Arial Unicode MS" pitchFamily="34" charset="-128"/>
                  </a:rPr>
                  <a:t>G</a:t>
                </a:r>
              </a:p>
            </p:txBody>
          </p:sp>
          <p:sp>
            <p:nvSpPr>
              <p:cNvPr id="20498" name="Line 19"/>
              <p:cNvSpPr>
                <a:spLocks noChangeShapeType="1"/>
              </p:cNvSpPr>
              <p:nvPr/>
            </p:nvSpPr>
            <p:spPr bwMode="auto">
              <a:xfrm flipH="1">
                <a:off x="2482850" y="4533900"/>
                <a:ext cx="476250" cy="104775"/>
              </a:xfrm>
              <a:prstGeom prst="line">
                <a:avLst/>
              </a:prstGeom>
              <a:noFill/>
              <a:ln w="57150">
                <a:solidFill>
                  <a:srgbClr val="FF0000"/>
                </a:solidFill>
                <a:round/>
                <a:headEnd/>
                <a:tailEnd type="triangle" w="med" len="med"/>
              </a:ln>
            </p:spPr>
            <p:txBody>
              <a:bodyPr/>
              <a:lstStyle/>
              <a:p>
                <a:endParaRPr lang="en-US"/>
              </a:p>
            </p:txBody>
          </p:sp>
          <p:sp>
            <p:nvSpPr>
              <p:cNvPr id="20499" name="Line 20"/>
              <p:cNvSpPr>
                <a:spLocks noChangeShapeType="1"/>
              </p:cNvSpPr>
              <p:nvPr/>
            </p:nvSpPr>
            <p:spPr bwMode="auto">
              <a:xfrm>
                <a:off x="6292850" y="4543425"/>
                <a:ext cx="476250" cy="104775"/>
              </a:xfrm>
              <a:prstGeom prst="line">
                <a:avLst/>
              </a:prstGeom>
              <a:noFill/>
              <a:ln w="57150">
                <a:solidFill>
                  <a:srgbClr val="FF0000"/>
                </a:solidFill>
                <a:round/>
                <a:headEnd/>
                <a:tailEnd type="triangle" w="med" len="med"/>
              </a:ln>
            </p:spPr>
            <p:txBody>
              <a:bodyPr/>
              <a:lstStyle/>
              <a:p>
                <a:endParaRPr lang="en-US"/>
              </a:p>
            </p:txBody>
          </p:sp>
        </p:grpSp>
        <p:sp>
          <p:nvSpPr>
            <p:cNvPr id="20491" name="Text Box 16"/>
            <p:cNvSpPr txBox="1">
              <a:spLocks noChangeArrowheads="1"/>
            </p:cNvSpPr>
            <p:nvPr/>
          </p:nvSpPr>
          <p:spPr bwMode="auto">
            <a:xfrm>
              <a:off x="3791862" y="2318670"/>
              <a:ext cx="1697901" cy="646331"/>
            </a:xfrm>
            <a:prstGeom prst="rect">
              <a:avLst/>
            </a:prstGeom>
            <a:noFill/>
            <a:ln w="9525">
              <a:noFill/>
              <a:miter lim="800000"/>
              <a:headEnd/>
              <a:tailEnd/>
            </a:ln>
          </p:spPr>
          <p:txBody>
            <a:bodyPr wrap="none">
              <a:spAutoFit/>
            </a:bodyPr>
            <a:lstStyle/>
            <a:p>
              <a:pPr algn="ctr"/>
              <a:r>
                <a:rPr lang="en-US"/>
                <a:t>Neandertal </a:t>
              </a:r>
            </a:p>
            <a:p>
              <a:pPr algn="ctr"/>
              <a:r>
                <a:rPr lang="en-US"/>
                <a:t>(derived allele)</a:t>
              </a:r>
            </a:p>
          </p:txBody>
        </p:sp>
      </p:grpSp>
      <p:sp>
        <p:nvSpPr>
          <p:cNvPr id="20488" name="TextBox 74"/>
          <p:cNvSpPr txBox="1">
            <a:spLocks noChangeArrowheads="1"/>
          </p:cNvSpPr>
          <p:nvPr/>
        </p:nvSpPr>
        <p:spPr bwMode="auto">
          <a:xfrm>
            <a:off x="0" y="-58738"/>
            <a:ext cx="9144000" cy="1323976"/>
          </a:xfrm>
          <a:prstGeom prst="rect">
            <a:avLst/>
          </a:prstGeom>
          <a:noFill/>
          <a:ln w="9525">
            <a:noFill/>
            <a:miter lim="800000"/>
            <a:headEnd/>
            <a:tailEnd/>
          </a:ln>
        </p:spPr>
        <p:txBody>
          <a:bodyPr>
            <a:spAutoFit/>
          </a:bodyPr>
          <a:lstStyle/>
          <a:p>
            <a:pPr algn="ctr"/>
            <a:r>
              <a:rPr lang="en-US" sz="5000" dirty="0">
                <a:solidFill>
                  <a:srgbClr val="FFFF00"/>
                </a:solidFill>
              </a:rPr>
              <a:t>Test for gene flow</a:t>
            </a:r>
          </a:p>
          <a:p>
            <a:pPr algn="ctr"/>
            <a:r>
              <a:rPr lang="en-US" sz="3000" dirty="0">
                <a:solidFill>
                  <a:srgbClr val="FFFF00"/>
                </a:solidFill>
              </a:rPr>
              <a:t>Does Neandertal match some humans than others?</a:t>
            </a:r>
          </a:p>
        </p:txBody>
      </p:sp>
      <p:sp>
        <p:nvSpPr>
          <p:cNvPr id="33" name="TextBox 32"/>
          <p:cNvSpPr txBox="1"/>
          <p:nvPr/>
        </p:nvSpPr>
        <p:spPr>
          <a:xfrm>
            <a:off x="0" y="6627168"/>
            <a:ext cx="1651000" cy="230832"/>
          </a:xfrm>
          <a:prstGeom prst="rect">
            <a:avLst/>
          </a:prstGeom>
          <a:noFill/>
        </p:spPr>
        <p:txBody>
          <a:bodyPr wrap="square" rtlCol="0">
            <a:spAutoFit/>
          </a:bodyPr>
          <a:lstStyle/>
          <a:p>
            <a:r>
              <a:rPr lang="en-US" sz="900" dirty="0"/>
              <a:t>Green et al. 2010</a:t>
            </a:r>
            <a:endParaRPr lang="en-US" sz="900" i="1" dirty="0"/>
          </a:p>
        </p:txBody>
      </p:sp>
    </p:spTree>
    <p:extLst>
      <p:ext uri="{BB962C8B-B14F-4D97-AF65-F5344CB8AC3E}">
        <p14:creationId xmlns:p14="http://schemas.microsoft.com/office/powerpoint/2010/main" val="220582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0" y="93663"/>
            <a:ext cx="9144000" cy="630942"/>
          </a:xfrm>
          <a:prstGeom prst="rect">
            <a:avLst/>
          </a:prstGeom>
          <a:noFill/>
          <a:ln w="9525">
            <a:noFill/>
            <a:miter lim="800000"/>
            <a:headEnd/>
            <a:tailEnd/>
          </a:ln>
        </p:spPr>
        <p:txBody>
          <a:bodyPr>
            <a:spAutoFit/>
          </a:bodyPr>
          <a:lstStyle/>
          <a:p>
            <a:pPr algn="ctr"/>
            <a:r>
              <a:rPr lang="en-US" sz="3500" dirty="0">
                <a:solidFill>
                  <a:srgbClr val="FFFF00"/>
                </a:solidFill>
              </a:rPr>
              <a:t>Estimated Neandertal gene flow is ~2%</a:t>
            </a:r>
            <a:endParaRPr lang="en-US" sz="3500" dirty="0"/>
          </a:p>
        </p:txBody>
      </p:sp>
      <p:grpSp>
        <p:nvGrpSpPr>
          <p:cNvPr id="2" name="Group 5"/>
          <p:cNvGrpSpPr>
            <a:grpSpLocks/>
          </p:cNvGrpSpPr>
          <p:nvPr/>
        </p:nvGrpSpPr>
        <p:grpSpPr bwMode="auto">
          <a:xfrm>
            <a:off x="2324100" y="1368425"/>
            <a:ext cx="4295775" cy="3314700"/>
            <a:chOff x="6400796" y="1352506"/>
            <a:chExt cx="4296035" cy="3315390"/>
          </a:xfrm>
        </p:grpSpPr>
        <p:sp>
          <p:nvSpPr>
            <p:cNvPr id="33802" name="Text Box 21"/>
            <p:cNvSpPr txBox="1">
              <a:spLocks noChangeArrowheads="1"/>
            </p:cNvSpPr>
            <p:nvPr/>
          </p:nvSpPr>
          <p:spPr bwMode="auto">
            <a:xfrm>
              <a:off x="7516794" y="2928252"/>
              <a:ext cx="600075" cy="519113"/>
            </a:xfrm>
            <a:prstGeom prst="rect">
              <a:avLst/>
            </a:prstGeom>
            <a:noFill/>
            <a:ln w="9525">
              <a:noFill/>
              <a:miter lim="800000"/>
              <a:headEnd/>
              <a:tailEnd/>
            </a:ln>
          </p:spPr>
          <p:txBody>
            <a:bodyPr wrap="none">
              <a:spAutoFit/>
            </a:bodyPr>
            <a:lstStyle/>
            <a:p>
              <a:r>
                <a:rPr lang="en-US" sz="2800" b="1">
                  <a:latin typeface="Arial Unicode MS" pitchFamily="34" charset="-128"/>
                </a:rPr>
                <a:t>T?</a:t>
              </a:r>
            </a:p>
          </p:txBody>
        </p:sp>
        <p:sp>
          <p:nvSpPr>
            <p:cNvPr id="33803" name="Text Box 22"/>
            <p:cNvSpPr txBox="1">
              <a:spLocks noChangeArrowheads="1"/>
            </p:cNvSpPr>
            <p:nvPr/>
          </p:nvSpPr>
          <p:spPr bwMode="auto">
            <a:xfrm>
              <a:off x="8692452" y="2950026"/>
              <a:ext cx="658813" cy="519113"/>
            </a:xfrm>
            <a:prstGeom prst="rect">
              <a:avLst/>
            </a:prstGeom>
            <a:noFill/>
            <a:ln w="9525">
              <a:noFill/>
              <a:miter lim="800000"/>
              <a:headEnd/>
              <a:tailEnd/>
            </a:ln>
          </p:spPr>
          <p:txBody>
            <a:bodyPr wrap="none">
              <a:spAutoFit/>
            </a:bodyPr>
            <a:lstStyle/>
            <a:p>
              <a:r>
                <a:rPr lang="en-US" sz="2800" b="1">
                  <a:latin typeface="Arial Unicode MS" pitchFamily="34" charset="-128"/>
                </a:rPr>
                <a:t>G?</a:t>
              </a:r>
            </a:p>
          </p:txBody>
        </p:sp>
        <p:sp>
          <p:nvSpPr>
            <p:cNvPr id="33804" name="Line 23"/>
            <p:cNvSpPr>
              <a:spLocks noChangeShapeType="1"/>
            </p:cNvSpPr>
            <p:nvPr/>
          </p:nvSpPr>
          <p:spPr bwMode="auto">
            <a:xfrm flipH="1">
              <a:off x="8456140" y="3476167"/>
              <a:ext cx="479425" cy="395288"/>
            </a:xfrm>
            <a:prstGeom prst="line">
              <a:avLst/>
            </a:prstGeom>
            <a:noFill/>
            <a:ln w="57150">
              <a:solidFill>
                <a:srgbClr val="FF0000"/>
              </a:solidFill>
              <a:round/>
              <a:headEnd/>
              <a:tailEnd type="triangle" w="med" len="med"/>
            </a:ln>
          </p:spPr>
          <p:txBody>
            <a:bodyPr/>
            <a:lstStyle/>
            <a:p>
              <a:endParaRPr lang="en-US"/>
            </a:p>
          </p:txBody>
        </p:sp>
        <p:sp>
          <p:nvSpPr>
            <p:cNvPr id="33805" name="Line 24"/>
            <p:cNvSpPr>
              <a:spLocks noChangeShapeType="1"/>
            </p:cNvSpPr>
            <p:nvPr/>
          </p:nvSpPr>
          <p:spPr bwMode="auto">
            <a:xfrm>
              <a:off x="7868766" y="3399967"/>
              <a:ext cx="406400" cy="471488"/>
            </a:xfrm>
            <a:prstGeom prst="line">
              <a:avLst/>
            </a:prstGeom>
            <a:noFill/>
            <a:ln w="57150">
              <a:solidFill>
                <a:srgbClr val="FF0000"/>
              </a:solidFill>
              <a:round/>
              <a:headEnd/>
              <a:tailEnd type="triangle" w="med" len="med"/>
            </a:ln>
          </p:spPr>
          <p:txBody>
            <a:bodyPr/>
            <a:lstStyle/>
            <a:p>
              <a:endParaRPr lang="en-US"/>
            </a:p>
          </p:txBody>
        </p:sp>
        <p:grpSp>
          <p:nvGrpSpPr>
            <p:cNvPr id="3" name="Group 34"/>
            <p:cNvGrpSpPr>
              <a:grpSpLocks/>
            </p:cNvGrpSpPr>
            <p:nvPr/>
          </p:nvGrpSpPr>
          <p:grpSpPr bwMode="auto">
            <a:xfrm>
              <a:off x="6400796" y="1352506"/>
              <a:ext cx="4296035" cy="3315390"/>
              <a:chOff x="2682871" y="2985376"/>
              <a:chExt cx="4296035" cy="3315390"/>
            </a:xfrm>
          </p:grpSpPr>
          <p:grpSp>
            <p:nvGrpSpPr>
              <p:cNvPr id="4" name="Group 35"/>
              <p:cNvGrpSpPr>
                <a:grpSpLocks/>
              </p:cNvGrpSpPr>
              <p:nvPr/>
            </p:nvGrpSpPr>
            <p:grpSpPr bwMode="auto">
              <a:xfrm>
                <a:off x="4527550" y="3814021"/>
                <a:ext cx="203200" cy="2209800"/>
                <a:chOff x="1208" y="2278"/>
                <a:chExt cx="160" cy="2096"/>
              </a:xfrm>
              <a:solidFill>
                <a:srgbClr val="07CEE9"/>
              </a:solidFill>
            </p:grpSpPr>
            <p:sp>
              <p:nvSpPr>
                <p:cNvPr id="29" name="Oval 7"/>
                <p:cNvSpPr>
                  <a:spLocks noChangeArrowheads="1"/>
                </p:cNvSpPr>
                <p:nvPr/>
              </p:nvSpPr>
              <p:spPr bwMode="auto">
                <a:xfrm>
                  <a:off x="1216" y="2278"/>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30" name="Oval 8"/>
                <p:cNvSpPr>
                  <a:spLocks noChangeArrowheads="1"/>
                </p:cNvSpPr>
                <p:nvPr/>
              </p:nvSpPr>
              <p:spPr bwMode="auto">
                <a:xfrm>
                  <a:off x="1216" y="3398"/>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31" name="Oval 9"/>
                <p:cNvSpPr>
                  <a:spLocks noChangeArrowheads="1"/>
                </p:cNvSpPr>
                <p:nvPr/>
              </p:nvSpPr>
              <p:spPr bwMode="auto">
                <a:xfrm>
                  <a:off x="1208" y="3166"/>
                  <a:ext cx="160" cy="288"/>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grpSp>
          <p:grpSp>
            <p:nvGrpSpPr>
              <p:cNvPr id="5" name="Group 28"/>
              <p:cNvGrpSpPr>
                <a:grpSpLocks/>
              </p:cNvGrpSpPr>
              <p:nvPr/>
            </p:nvGrpSpPr>
            <p:grpSpPr bwMode="auto">
              <a:xfrm>
                <a:off x="2682871" y="3351834"/>
                <a:ext cx="4296035" cy="2948932"/>
                <a:chOff x="2682359" y="3463236"/>
                <a:chExt cx="4297040" cy="2950264"/>
              </a:xfrm>
            </p:grpSpPr>
            <p:grpSp>
              <p:nvGrpSpPr>
                <p:cNvPr id="6" name="Group 2"/>
                <p:cNvGrpSpPr>
                  <a:grpSpLocks/>
                </p:cNvGrpSpPr>
                <p:nvPr/>
              </p:nvGrpSpPr>
              <p:grpSpPr bwMode="auto">
                <a:xfrm>
                  <a:off x="3031490" y="4203700"/>
                  <a:ext cx="203200" cy="2209800"/>
                  <a:chOff x="1710" y="1424"/>
                  <a:chExt cx="160" cy="2096"/>
                </a:xfrm>
                <a:solidFill>
                  <a:srgbClr val="07CEE9"/>
                </a:solidFill>
              </p:grpSpPr>
              <p:sp>
                <p:nvSpPr>
                  <p:cNvPr id="26" name="Oval 3"/>
                  <p:cNvSpPr>
                    <a:spLocks noChangeArrowheads="1"/>
                  </p:cNvSpPr>
                  <p:nvPr/>
                </p:nvSpPr>
                <p:spPr bwMode="auto">
                  <a:xfrm>
                    <a:off x="1718" y="1424"/>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27" name="Oval 4"/>
                  <p:cNvSpPr>
                    <a:spLocks noChangeArrowheads="1"/>
                  </p:cNvSpPr>
                  <p:nvPr/>
                </p:nvSpPr>
                <p:spPr bwMode="auto">
                  <a:xfrm>
                    <a:off x="1718" y="2544"/>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28" name="Oval 5"/>
                  <p:cNvSpPr>
                    <a:spLocks noChangeArrowheads="1"/>
                  </p:cNvSpPr>
                  <p:nvPr/>
                </p:nvSpPr>
                <p:spPr bwMode="auto">
                  <a:xfrm>
                    <a:off x="1710" y="2312"/>
                    <a:ext cx="160" cy="288"/>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grpSp>
            <p:grpSp>
              <p:nvGrpSpPr>
                <p:cNvPr id="7" name="Group 39"/>
                <p:cNvGrpSpPr>
                  <a:grpSpLocks/>
                </p:cNvGrpSpPr>
                <p:nvPr/>
              </p:nvGrpSpPr>
              <p:grpSpPr bwMode="auto">
                <a:xfrm>
                  <a:off x="5953760" y="4203700"/>
                  <a:ext cx="203200" cy="2209800"/>
                  <a:chOff x="671" y="1424"/>
                  <a:chExt cx="160" cy="2096"/>
                </a:xfrm>
                <a:solidFill>
                  <a:srgbClr val="07CEE9"/>
                </a:solidFill>
              </p:grpSpPr>
              <p:sp>
                <p:nvSpPr>
                  <p:cNvPr id="23" name="Oval 11"/>
                  <p:cNvSpPr>
                    <a:spLocks noChangeArrowheads="1"/>
                  </p:cNvSpPr>
                  <p:nvPr/>
                </p:nvSpPr>
                <p:spPr bwMode="auto">
                  <a:xfrm>
                    <a:off x="679" y="1424"/>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24" name="Oval 12"/>
                  <p:cNvSpPr>
                    <a:spLocks noChangeArrowheads="1"/>
                  </p:cNvSpPr>
                  <p:nvPr/>
                </p:nvSpPr>
                <p:spPr bwMode="auto">
                  <a:xfrm>
                    <a:off x="679" y="2544"/>
                    <a:ext cx="144" cy="976"/>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25" name="Oval 13"/>
                  <p:cNvSpPr>
                    <a:spLocks noChangeArrowheads="1"/>
                  </p:cNvSpPr>
                  <p:nvPr/>
                </p:nvSpPr>
                <p:spPr bwMode="auto">
                  <a:xfrm>
                    <a:off x="671" y="2312"/>
                    <a:ext cx="160" cy="288"/>
                  </a:xfrm>
                  <a:prstGeom prst="ellipse">
                    <a:avLst/>
                  </a:prstGeom>
                  <a:grpFill/>
                  <a:ln w="9525">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grpSp>
            <p:sp>
              <p:nvSpPr>
                <p:cNvPr id="33812" name="Text Box 14"/>
                <p:cNvSpPr txBox="1">
                  <a:spLocks noChangeArrowheads="1"/>
                </p:cNvSpPr>
                <p:nvPr/>
              </p:nvSpPr>
              <p:spPr bwMode="auto">
                <a:xfrm>
                  <a:off x="2682359" y="3463236"/>
                  <a:ext cx="1044183" cy="369575"/>
                </a:xfrm>
                <a:prstGeom prst="rect">
                  <a:avLst/>
                </a:prstGeom>
                <a:noFill/>
                <a:ln w="9525">
                  <a:noFill/>
                  <a:miter lim="800000"/>
                  <a:headEnd/>
                  <a:tailEnd/>
                </a:ln>
              </p:spPr>
              <p:txBody>
                <a:bodyPr wrap="none">
                  <a:spAutoFit/>
                </a:bodyPr>
                <a:lstStyle/>
                <a:p>
                  <a:r>
                    <a:rPr lang="en-US"/>
                    <a:t>Nigerian</a:t>
                  </a:r>
                </a:p>
              </p:txBody>
            </p:sp>
            <p:sp>
              <p:nvSpPr>
                <p:cNvPr id="33813" name="Text Box 15"/>
                <p:cNvSpPr txBox="1">
                  <a:spLocks noChangeArrowheads="1"/>
                </p:cNvSpPr>
                <p:nvPr/>
              </p:nvSpPr>
              <p:spPr bwMode="auto">
                <a:xfrm>
                  <a:off x="5226411" y="3489218"/>
                  <a:ext cx="1752988" cy="369575"/>
                </a:xfrm>
                <a:prstGeom prst="rect">
                  <a:avLst/>
                </a:prstGeom>
                <a:noFill/>
                <a:ln w="9525">
                  <a:noFill/>
                  <a:miter lim="800000"/>
                  <a:headEnd/>
                  <a:tailEnd/>
                </a:ln>
              </p:spPr>
              <p:txBody>
                <a:bodyPr>
                  <a:spAutoFit/>
                </a:bodyPr>
                <a:lstStyle/>
                <a:p>
                  <a:pPr algn="ctr"/>
                  <a:r>
                    <a:rPr lang="en-US"/>
                    <a:t>Non-African</a:t>
                  </a:r>
                </a:p>
              </p:txBody>
            </p:sp>
            <p:sp>
              <p:nvSpPr>
                <p:cNvPr id="33814" name="Text Box 17"/>
                <p:cNvSpPr txBox="1">
                  <a:spLocks noChangeArrowheads="1"/>
                </p:cNvSpPr>
                <p:nvPr/>
              </p:nvSpPr>
              <p:spPr bwMode="auto">
                <a:xfrm>
                  <a:off x="3691899" y="5559632"/>
                  <a:ext cx="401638" cy="519112"/>
                </a:xfrm>
                <a:prstGeom prst="rect">
                  <a:avLst/>
                </a:prstGeom>
                <a:noFill/>
                <a:ln w="9525">
                  <a:noFill/>
                  <a:miter lim="800000"/>
                  <a:headEnd/>
                  <a:tailEnd/>
                </a:ln>
              </p:spPr>
              <p:txBody>
                <a:bodyPr wrap="none">
                  <a:spAutoFit/>
                </a:bodyPr>
                <a:lstStyle/>
                <a:p>
                  <a:r>
                    <a:rPr lang="en-US" sz="2800" b="1">
                      <a:latin typeface="Arial Unicode MS" pitchFamily="34" charset="-128"/>
                    </a:rPr>
                    <a:t>T</a:t>
                  </a:r>
                </a:p>
              </p:txBody>
            </p:sp>
            <p:sp>
              <p:nvSpPr>
                <p:cNvPr id="33815" name="Text Box 18"/>
                <p:cNvSpPr txBox="1">
                  <a:spLocks noChangeArrowheads="1"/>
                </p:cNvSpPr>
                <p:nvPr/>
              </p:nvSpPr>
              <p:spPr bwMode="auto">
                <a:xfrm>
                  <a:off x="5036253" y="5606022"/>
                  <a:ext cx="460376" cy="519112"/>
                </a:xfrm>
                <a:prstGeom prst="rect">
                  <a:avLst/>
                </a:prstGeom>
                <a:noFill/>
                <a:ln w="9525">
                  <a:noFill/>
                  <a:miter lim="800000"/>
                  <a:headEnd/>
                  <a:tailEnd/>
                </a:ln>
              </p:spPr>
              <p:txBody>
                <a:bodyPr wrap="none">
                  <a:spAutoFit/>
                </a:bodyPr>
                <a:lstStyle/>
                <a:p>
                  <a:r>
                    <a:rPr lang="en-US" sz="2800" b="1">
                      <a:latin typeface="Arial Unicode MS" pitchFamily="34" charset="-128"/>
                    </a:rPr>
                    <a:t>G</a:t>
                  </a:r>
                </a:p>
              </p:txBody>
            </p:sp>
            <p:sp>
              <p:nvSpPr>
                <p:cNvPr id="33816" name="Line 19"/>
                <p:cNvSpPr>
                  <a:spLocks noChangeShapeType="1"/>
                </p:cNvSpPr>
                <p:nvPr/>
              </p:nvSpPr>
              <p:spPr bwMode="auto">
                <a:xfrm flipH="1">
                  <a:off x="3250574" y="5831094"/>
                  <a:ext cx="476251" cy="104775"/>
                </a:xfrm>
                <a:prstGeom prst="line">
                  <a:avLst/>
                </a:prstGeom>
                <a:noFill/>
                <a:ln w="57150">
                  <a:solidFill>
                    <a:srgbClr val="FF0000"/>
                  </a:solidFill>
                  <a:round/>
                  <a:headEnd/>
                  <a:tailEnd type="triangle" w="med" len="med"/>
                </a:ln>
              </p:spPr>
              <p:txBody>
                <a:bodyPr/>
                <a:lstStyle/>
                <a:p>
                  <a:endParaRPr lang="en-US"/>
                </a:p>
              </p:txBody>
            </p:sp>
            <p:sp>
              <p:nvSpPr>
                <p:cNvPr id="33817" name="Line 20"/>
                <p:cNvSpPr>
                  <a:spLocks noChangeShapeType="1"/>
                </p:cNvSpPr>
                <p:nvPr/>
              </p:nvSpPr>
              <p:spPr bwMode="auto">
                <a:xfrm>
                  <a:off x="5490278" y="5877485"/>
                  <a:ext cx="476251" cy="104775"/>
                </a:xfrm>
                <a:prstGeom prst="line">
                  <a:avLst/>
                </a:prstGeom>
                <a:noFill/>
                <a:ln w="57150">
                  <a:solidFill>
                    <a:srgbClr val="FF0000"/>
                  </a:solidFill>
                  <a:round/>
                  <a:headEnd/>
                  <a:tailEnd type="triangle" w="med" len="med"/>
                </a:ln>
              </p:spPr>
              <p:txBody>
                <a:bodyPr/>
                <a:lstStyle/>
                <a:p>
                  <a:endParaRPr lang="en-US"/>
                </a:p>
              </p:txBody>
            </p:sp>
          </p:grpSp>
          <p:sp>
            <p:nvSpPr>
              <p:cNvPr id="33809" name="Text Box 16"/>
              <p:cNvSpPr txBox="1">
                <a:spLocks noChangeArrowheads="1"/>
              </p:cNvSpPr>
              <p:nvPr/>
            </p:nvSpPr>
            <p:spPr bwMode="auto">
              <a:xfrm>
                <a:off x="3708988" y="2985376"/>
                <a:ext cx="1826253" cy="369409"/>
              </a:xfrm>
              <a:prstGeom prst="rect">
                <a:avLst/>
              </a:prstGeom>
              <a:noFill/>
              <a:ln w="9525">
                <a:noFill/>
                <a:miter lim="800000"/>
                <a:headEnd/>
                <a:tailEnd/>
              </a:ln>
            </p:spPr>
            <p:txBody>
              <a:bodyPr wrap="none">
                <a:spAutoFit/>
              </a:bodyPr>
              <a:lstStyle/>
              <a:p>
                <a:pPr algn="ctr"/>
                <a:r>
                  <a:rPr lang="en-US" dirty="0"/>
                  <a:t>Altai Neandertal</a:t>
                </a:r>
              </a:p>
            </p:txBody>
          </p:sp>
        </p:grpSp>
      </p:grpSp>
      <p:sp>
        <p:nvSpPr>
          <p:cNvPr id="23562" name="Text Box 2"/>
          <p:cNvSpPr txBox="1">
            <a:spLocks noChangeArrowheads="1"/>
          </p:cNvSpPr>
          <p:nvPr/>
        </p:nvSpPr>
        <p:spPr bwMode="auto">
          <a:xfrm>
            <a:off x="1400701" y="5485946"/>
            <a:ext cx="6553200" cy="1016000"/>
          </a:xfrm>
          <a:prstGeom prst="rect">
            <a:avLst/>
          </a:prstGeom>
          <a:noFill/>
          <a:ln w="9525">
            <a:noFill/>
            <a:miter lim="800000"/>
            <a:headEnd/>
            <a:tailEnd/>
          </a:ln>
        </p:spPr>
        <p:txBody>
          <a:bodyPr>
            <a:spAutoFit/>
          </a:bodyPr>
          <a:lstStyle/>
          <a:p>
            <a:r>
              <a:rPr lang="en-US" sz="3000" dirty="0"/>
              <a:t>1.72 ± 0.12% 	Europeans</a:t>
            </a:r>
          </a:p>
          <a:p>
            <a:r>
              <a:rPr lang="en-US" sz="3000" dirty="0"/>
              <a:t>1.89 ± 0.13%	East Asians</a:t>
            </a:r>
          </a:p>
        </p:txBody>
      </p:sp>
      <p:grpSp>
        <p:nvGrpSpPr>
          <p:cNvPr id="8" name="Group 43"/>
          <p:cNvGrpSpPr>
            <a:grpSpLocks/>
          </p:cNvGrpSpPr>
          <p:nvPr/>
        </p:nvGrpSpPr>
        <p:grpSpPr bwMode="auto">
          <a:xfrm>
            <a:off x="0" y="1849438"/>
            <a:ext cx="9144000" cy="3640137"/>
            <a:chOff x="0" y="1485900"/>
            <a:chExt cx="9144000" cy="3639251"/>
          </a:xfrm>
        </p:grpSpPr>
        <p:sp>
          <p:nvSpPr>
            <p:cNvPr id="33798" name="Text Box 2"/>
            <p:cNvSpPr txBox="1">
              <a:spLocks noChangeArrowheads="1"/>
            </p:cNvSpPr>
            <p:nvPr/>
          </p:nvSpPr>
          <p:spPr bwMode="auto">
            <a:xfrm>
              <a:off x="0" y="4648200"/>
              <a:ext cx="9144000" cy="476951"/>
            </a:xfrm>
            <a:prstGeom prst="rect">
              <a:avLst/>
            </a:prstGeom>
            <a:noFill/>
            <a:ln w="9525">
              <a:noFill/>
              <a:miter lim="800000"/>
              <a:headEnd/>
              <a:tailEnd/>
            </a:ln>
          </p:spPr>
          <p:txBody>
            <a:bodyPr>
              <a:spAutoFit/>
            </a:bodyPr>
            <a:lstStyle/>
            <a:p>
              <a:pPr algn="ctr"/>
              <a:r>
                <a:rPr lang="en-US" sz="2500" i="1">
                  <a:solidFill>
                    <a:srgbClr val="00B0F0"/>
                  </a:solidFill>
                </a:rPr>
                <a:t>“How much of the way is a non-African to a Neandertal?”</a:t>
              </a:r>
            </a:p>
          </p:txBody>
        </p:sp>
        <p:grpSp>
          <p:nvGrpSpPr>
            <p:cNvPr id="9" name="Group 42"/>
            <p:cNvGrpSpPr>
              <a:grpSpLocks/>
            </p:cNvGrpSpPr>
            <p:nvPr/>
          </p:nvGrpSpPr>
          <p:grpSpPr bwMode="auto">
            <a:xfrm>
              <a:off x="4624289" y="1485900"/>
              <a:ext cx="2787943" cy="517548"/>
              <a:chOff x="4624289" y="1485900"/>
              <a:chExt cx="2787943" cy="517548"/>
            </a:xfrm>
          </p:grpSpPr>
          <p:cxnSp>
            <p:nvCxnSpPr>
              <p:cNvPr id="36" name="Straight Connector 35"/>
              <p:cNvCxnSpPr/>
              <p:nvPr/>
            </p:nvCxnSpPr>
            <p:spPr>
              <a:xfrm flipV="1">
                <a:off x="5400675" y="1485900"/>
                <a:ext cx="762000" cy="15236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3801" name="Text Box 16"/>
              <p:cNvSpPr txBox="1">
                <a:spLocks noChangeArrowheads="1"/>
              </p:cNvSpPr>
              <p:nvPr/>
            </p:nvSpPr>
            <p:spPr bwMode="auto">
              <a:xfrm>
                <a:off x="4624289" y="1634206"/>
                <a:ext cx="2787943" cy="369242"/>
              </a:xfrm>
              <a:prstGeom prst="rect">
                <a:avLst/>
              </a:prstGeom>
              <a:noFill/>
              <a:ln w="9525">
                <a:noFill/>
                <a:miter lim="800000"/>
                <a:headEnd/>
                <a:tailEnd/>
              </a:ln>
            </p:spPr>
            <p:txBody>
              <a:bodyPr wrap="none">
                <a:spAutoFit/>
              </a:bodyPr>
              <a:lstStyle/>
              <a:p>
                <a:pPr algn="ctr"/>
                <a:r>
                  <a:rPr lang="en-US" dirty="0"/>
                  <a:t>Mezmaiskaya Neandertal</a:t>
                </a:r>
              </a:p>
            </p:txBody>
          </p:sp>
        </p:grpSp>
      </p:grpSp>
      <p:sp>
        <p:nvSpPr>
          <p:cNvPr id="35" name="TextBox 34"/>
          <p:cNvSpPr txBox="1"/>
          <p:nvPr/>
        </p:nvSpPr>
        <p:spPr>
          <a:xfrm>
            <a:off x="0" y="6572934"/>
            <a:ext cx="3670300" cy="230832"/>
          </a:xfrm>
          <a:prstGeom prst="rect">
            <a:avLst/>
          </a:prstGeom>
          <a:noFill/>
        </p:spPr>
        <p:txBody>
          <a:bodyPr wrap="square" rtlCol="0">
            <a:spAutoFit/>
          </a:bodyPr>
          <a:lstStyle/>
          <a:p>
            <a:r>
              <a:rPr lang="en-US" sz="900" dirty="0"/>
              <a:t>Green et al. 2010; </a:t>
            </a:r>
            <a:r>
              <a:rPr lang="en-US" sz="900" dirty="0" err="1"/>
              <a:t>Prufer</a:t>
            </a:r>
            <a:r>
              <a:rPr lang="en-US" sz="900" dirty="0"/>
              <a:t> et al. 2014 </a:t>
            </a:r>
            <a:endParaRPr lang="en-US" sz="900" i="1" dirty="0"/>
          </a:p>
        </p:txBody>
      </p:sp>
    </p:spTree>
    <p:extLst>
      <p:ext uri="{BB962C8B-B14F-4D97-AF65-F5344CB8AC3E}">
        <p14:creationId xmlns:p14="http://schemas.microsoft.com/office/powerpoint/2010/main" val="310067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3200" y="1104900"/>
            <a:ext cx="8745949" cy="5562600"/>
            <a:chOff x="5584368" y="116118"/>
            <a:chExt cx="3479081" cy="2414016"/>
          </a:xfrm>
        </p:grpSpPr>
        <p:pic>
          <p:nvPicPr>
            <p:cNvPr id="18" name="Picture 3" descr="C:\Users\David\Desktop\mercator-projection.jpg"/>
            <p:cNvPicPr>
              <a:picLocks noChangeAspect="1" noChangeArrowheads="1"/>
            </p:cNvPicPr>
            <p:nvPr/>
          </p:nvPicPr>
          <p:blipFill>
            <a:blip r:embed="rId3" cstate="print"/>
            <a:srcRect l="47035" t="10000" r="9507" b="51111"/>
            <a:stretch>
              <a:fillRect/>
            </a:stretch>
          </p:blipFill>
          <p:spPr bwMode="auto">
            <a:xfrm>
              <a:off x="5584368" y="116118"/>
              <a:ext cx="3479081" cy="2414016"/>
            </a:xfrm>
            <a:prstGeom prst="rect">
              <a:avLst/>
            </a:prstGeom>
            <a:noFill/>
          </p:spPr>
        </p:pic>
        <p:sp>
          <p:nvSpPr>
            <p:cNvPr id="19" name="5-Point Star 18"/>
            <p:cNvSpPr/>
            <p:nvPr/>
          </p:nvSpPr>
          <p:spPr>
            <a:xfrm>
              <a:off x="7482113" y="912720"/>
              <a:ext cx="329184" cy="32918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Box 2"/>
          <p:cNvSpPr txBox="1">
            <a:spLocks noChangeArrowheads="1"/>
          </p:cNvSpPr>
          <p:nvPr/>
        </p:nvSpPr>
        <p:spPr bwMode="auto">
          <a:xfrm>
            <a:off x="-9082" y="88900"/>
            <a:ext cx="8962581" cy="538609"/>
          </a:xfrm>
          <a:prstGeom prst="rect">
            <a:avLst/>
          </a:prstGeom>
          <a:noFill/>
          <a:ln w="9525">
            <a:noFill/>
            <a:miter lim="800000"/>
            <a:headEnd/>
            <a:tailEnd/>
          </a:ln>
        </p:spPr>
        <p:txBody>
          <a:bodyPr wrap="square">
            <a:spAutoFit/>
          </a:bodyPr>
          <a:lstStyle/>
          <a:p>
            <a:r>
              <a:rPr lang="en-US" sz="2900" dirty="0">
                <a:solidFill>
                  <a:srgbClr val="FFFF00"/>
                </a:solidFill>
              </a:rPr>
              <a:t>Denisova </a:t>
            </a:r>
            <a:r>
              <a:rPr lang="mr-IN" sz="2900" dirty="0">
                <a:solidFill>
                  <a:srgbClr val="FFFF00"/>
                </a:solidFill>
              </a:rPr>
              <a:t>–</a:t>
            </a:r>
            <a:r>
              <a:rPr lang="en-US" sz="2900" dirty="0">
                <a:solidFill>
                  <a:srgbClr val="FFFF00"/>
                </a:solidFill>
              </a:rPr>
              <a:t> A Genome in Search of a Fossil Record</a:t>
            </a:r>
          </a:p>
        </p:txBody>
      </p:sp>
      <p:pic>
        <p:nvPicPr>
          <p:cNvPr id="2" name="Picture 1" descr="Denisova_entrance_Bence_Viol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900" y="901700"/>
            <a:ext cx="8813800" cy="5855300"/>
          </a:xfrm>
          <a:prstGeom prst="rect">
            <a:avLst/>
          </a:prstGeom>
        </p:spPr>
      </p:pic>
      <p:pic>
        <p:nvPicPr>
          <p:cNvPr id="8" name="Picture 7" descr="C:\Users\paabo\AppData\Local\Microsoft\Windows\Temporary Internet Files\Content.Word\replica_on_hand_Credit MPIEVA.JPG"/>
          <p:cNvPicPr/>
          <p:nvPr/>
        </p:nvPicPr>
        <p:blipFill rotWithShape="1">
          <a:blip r:embed="rId5" cstate="print">
            <a:extLst>
              <a:ext uri="{28A0092B-C50C-407E-A947-70E740481C1C}">
                <a14:useLocalDpi xmlns:a14="http://schemas.microsoft.com/office/drawing/2010/main" val="0"/>
              </a:ext>
            </a:extLst>
          </a:blip>
          <a:srcRect l="11681" r="7673" b="14221"/>
          <a:stretch/>
        </p:blipFill>
        <p:spPr bwMode="auto">
          <a:xfrm>
            <a:off x="4305300" y="863600"/>
            <a:ext cx="4730750" cy="3759200"/>
          </a:xfrm>
          <a:prstGeom prst="rect">
            <a:avLst/>
          </a:prstGeom>
          <a:noFill/>
          <a:ln>
            <a:noFill/>
          </a:ln>
        </p:spPr>
      </p:pic>
    </p:spTree>
    <p:extLst>
      <p:ext uri="{BB962C8B-B14F-4D97-AF65-F5344CB8AC3E}">
        <p14:creationId xmlns:p14="http://schemas.microsoft.com/office/powerpoint/2010/main" val="197999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2|0.2|0.2|0.2"/>
</p:tagLst>
</file>

<file path=ppt/tags/tag2.xml><?xml version="1.0" encoding="utf-8"?>
<p:tagLst xmlns:a="http://schemas.openxmlformats.org/drawingml/2006/main" xmlns:r="http://schemas.openxmlformats.org/officeDocument/2006/relationships" xmlns:p="http://schemas.openxmlformats.org/presentationml/2006/main">
  <p:tag name="TIMING" val="|0|0.2|0.2|0.2|0.2"/>
</p:tagLst>
</file>

<file path=ppt/tags/tag3.xml><?xml version="1.0" encoding="utf-8"?>
<p:tagLst xmlns:a="http://schemas.openxmlformats.org/drawingml/2006/main" xmlns:r="http://schemas.openxmlformats.org/officeDocument/2006/relationships" xmlns:p="http://schemas.openxmlformats.org/presentationml/2006/main">
  <p:tag name="TIMING" val="|0|0.2|0.2|0.2|0.2"/>
</p:tagLst>
</file>

<file path=ppt/tags/tag4.xml><?xml version="1.0" encoding="utf-8"?>
<p:tagLst xmlns:a="http://schemas.openxmlformats.org/drawingml/2006/main" xmlns:r="http://schemas.openxmlformats.org/officeDocument/2006/relationships" xmlns:p="http://schemas.openxmlformats.org/presentationml/2006/main">
  <p:tag name="TIMING" val="|0|0.2|0.2|0.2|0.2"/>
</p:tagLst>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68358</TotalTime>
  <Words>3401</Words>
  <Application>Microsoft Macintosh PowerPoint</Application>
  <PresentationFormat>On-screen Show (4:3)</PresentationFormat>
  <Paragraphs>457</Paragraphs>
  <Slides>36</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 Unicode MS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paabo</dc:creator>
  <cp:lastModifiedBy>Microsoft Office User</cp:lastModifiedBy>
  <cp:revision>1120</cp:revision>
  <dcterms:created xsi:type="dcterms:W3CDTF">2010-05-10T03:42:57Z</dcterms:created>
  <dcterms:modified xsi:type="dcterms:W3CDTF">2021-06-24T21:14:12Z</dcterms:modified>
</cp:coreProperties>
</file>